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0" r:id="rId3"/>
    <p:sldId id="322" r:id="rId4"/>
    <p:sldId id="296" r:id="rId5"/>
    <p:sldId id="265" r:id="rId6"/>
    <p:sldId id="276" r:id="rId7"/>
    <p:sldId id="320" r:id="rId8"/>
    <p:sldId id="323" r:id="rId9"/>
    <p:sldId id="321" r:id="rId10"/>
    <p:sldId id="324" r:id="rId11"/>
    <p:sldId id="263" r:id="rId12"/>
    <p:sldId id="325" r:id="rId13"/>
    <p:sldId id="319" r:id="rId14"/>
    <p:sldId id="326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17340A-71BC-45F2-A306-407565AC3800}">
          <p14:sldIdLst>
            <p14:sldId id="256"/>
            <p14:sldId id="310"/>
            <p14:sldId id="322"/>
            <p14:sldId id="296"/>
            <p14:sldId id="265"/>
            <p14:sldId id="276"/>
            <p14:sldId id="320"/>
            <p14:sldId id="323"/>
            <p14:sldId id="321"/>
            <p14:sldId id="324"/>
            <p14:sldId id="263"/>
            <p14:sldId id="325"/>
            <p14:sldId id="319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M. Lourenço" initials="CML" lastIdx="1" clrIdx="0">
    <p:extLst>
      <p:ext uri="{19B8F6BF-5375-455C-9EA6-DF929625EA0E}">
        <p15:presenceInfo xmlns:p15="http://schemas.microsoft.com/office/powerpoint/2012/main" userId="S-1-5-21-1844237615-1326574676-1801674531-2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AF"/>
    <a:srgbClr val="015EAF"/>
    <a:srgbClr val="FFCC00"/>
    <a:srgbClr val="BDD934"/>
    <a:srgbClr val="7DCD68"/>
    <a:srgbClr val="32C0A5"/>
    <a:srgbClr val="A2D44C"/>
    <a:srgbClr val="70CD6F"/>
    <a:srgbClr val="00A7E8"/>
    <a:srgbClr val="33B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7" autoAdjust="0"/>
    <p:restoredTop sz="90485" autoAdjust="0"/>
  </p:normalViewPr>
  <p:slideViewPr>
    <p:cSldViewPr snapToGrid="0">
      <p:cViewPr varScale="1">
        <p:scale>
          <a:sx n="98" d="100"/>
          <a:sy n="98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FF6CA-1A5B-4AE5-882D-B23F56467B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CA83E4-092D-43B0-BA07-7E7469C14808}">
      <dgm:prSet/>
      <dgm:spPr>
        <a:solidFill>
          <a:srgbClr val="0161AF"/>
        </a:solidFill>
      </dgm:spPr>
      <dgm:t>
        <a:bodyPr/>
        <a:lstStyle/>
        <a:p>
          <a:pPr algn="l" rtl="0"/>
          <a:r>
            <a:rPr lang="en-GB" altLang="pt-PT" noProof="0" dirty="0" smtClean="0">
              <a:solidFill>
                <a:schemeClr val="bg1"/>
              </a:solidFill>
              <a:latin typeface="Trebuchet MS" panose="020B0603020202020204" pitchFamily="34" charset="0"/>
            </a:rPr>
            <a:t>Engaging in European Preparations for WTDC-17</a:t>
          </a:r>
          <a:endParaRPr lang="en-GB" noProof="0" dirty="0">
            <a:solidFill>
              <a:schemeClr val="bg1"/>
            </a:solidFill>
          </a:endParaRPr>
        </a:p>
      </dgm:t>
    </dgm:pt>
    <dgm:pt modelId="{422A3FE8-7101-4B4E-8B2A-4B7DB946C2E3}" type="parTrans" cxnId="{7C79C607-74D0-4E2D-97E1-87BA3F4CD4CC}">
      <dgm:prSet/>
      <dgm:spPr/>
      <dgm:t>
        <a:bodyPr/>
        <a:lstStyle/>
        <a:p>
          <a:endParaRPr lang="pt-PT"/>
        </a:p>
      </dgm:t>
    </dgm:pt>
    <dgm:pt modelId="{D21973EF-7AA9-4705-BF16-3940F2E47655}" type="sibTrans" cxnId="{7C79C607-74D0-4E2D-97E1-87BA3F4CD4CC}">
      <dgm:prSet/>
      <dgm:spPr/>
      <dgm:t>
        <a:bodyPr/>
        <a:lstStyle/>
        <a:p>
          <a:endParaRPr lang="pt-PT"/>
        </a:p>
      </dgm:t>
    </dgm:pt>
    <dgm:pt modelId="{693F4C9D-65C0-487E-A717-271972337F04}" type="pres">
      <dgm:prSet presAssocID="{245FF6CA-1A5B-4AE5-882D-B23F56467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80A0407-5C04-4F73-A257-017540F31419}" type="pres">
      <dgm:prSet presAssocID="{A5CA83E4-092D-43B0-BA07-7E7469C148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8BC7F60-75AC-42A2-8954-CCDD8BD83A70}" type="presOf" srcId="{A5CA83E4-092D-43B0-BA07-7E7469C14808}" destId="{B80A0407-5C04-4F73-A257-017540F31419}" srcOrd="0" destOrd="0" presId="urn:microsoft.com/office/officeart/2005/8/layout/vList2"/>
    <dgm:cxn modelId="{7C79C607-74D0-4E2D-97E1-87BA3F4CD4CC}" srcId="{245FF6CA-1A5B-4AE5-882D-B23F56467BED}" destId="{A5CA83E4-092D-43B0-BA07-7E7469C14808}" srcOrd="0" destOrd="0" parTransId="{422A3FE8-7101-4B4E-8B2A-4B7DB946C2E3}" sibTransId="{D21973EF-7AA9-4705-BF16-3940F2E47655}"/>
    <dgm:cxn modelId="{F1200FB2-019D-48AA-A101-D6F75CD2AF0D}" type="presOf" srcId="{245FF6CA-1A5B-4AE5-882D-B23F56467BED}" destId="{693F4C9D-65C0-487E-A717-271972337F04}" srcOrd="0" destOrd="0" presId="urn:microsoft.com/office/officeart/2005/8/layout/vList2"/>
    <dgm:cxn modelId="{A01490C9-579A-4636-8274-D6848BD2EE7F}" type="presParOf" srcId="{693F4C9D-65C0-487E-A717-271972337F04}" destId="{B80A0407-5C04-4F73-A257-017540F31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FF6CA-1A5B-4AE5-882D-B23F56467B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CA83E4-092D-43B0-BA07-7E7469C14808}">
      <dgm:prSet/>
      <dgm:spPr>
        <a:solidFill>
          <a:srgbClr val="0161AF"/>
        </a:solidFill>
      </dgm:spPr>
      <dgm:t>
        <a:bodyPr/>
        <a:lstStyle/>
        <a:p>
          <a:pPr algn="l" rtl="0"/>
          <a:r>
            <a:rPr lang="en-GB" altLang="pt-PT" noProof="0" dirty="0" smtClean="0">
              <a:solidFill>
                <a:schemeClr val="bg1"/>
              </a:solidFill>
              <a:latin typeface="Trebuchet MS" panose="020B0603020202020204" pitchFamily="34" charset="0"/>
            </a:rPr>
            <a:t>Engaging in European Preparations for WTDC-17</a:t>
          </a:r>
          <a:endParaRPr lang="en-GB" noProof="0" dirty="0">
            <a:solidFill>
              <a:schemeClr val="bg1"/>
            </a:solidFill>
          </a:endParaRPr>
        </a:p>
      </dgm:t>
    </dgm:pt>
    <dgm:pt modelId="{422A3FE8-7101-4B4E-8B2A-4B7DB946C2E3}" type="parTrans" cxnId="{7C79C607-74D0-4E2D-97E1-87BA3F4CD4CC}">
      <dgm:prSet/>
      <dgm:spPr/>
      <dgm:t>
        <a:bodyPr/>
        <a:lstStyle/>
        <a:p>
          <a:endParaRPr lang="pt-PT"/>
        </a:p>
      </dgm:t>
    </dgm:pt>
    <dgm:pt modelId="{D21973EF-7AA9-4705-BF16-3940F2E47655}" type="sibTrans" cxnId="{7C79C607-74D0-4E2D-97E1-87BA3F4CD4CC}">
      <dgm:prSet/>
      <dgm:spPr/>
      <dgm:t>
        <a:bodyPr/>
        <a:lstStyle/>
        <a:p>
          <a:endParaRPr lang="pt-PT"/>
        </a:p>
      </dgm:t>
    </dgm:pt>
    <dgm:pt modelId="{693F4C9D-65C0-487E-A717-271972337F04}" type="pres">
      <dgm:prSet presAssocID="{245FF6CA-1A5B-4AE5-882D-B23F56467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80A0407-5C04-4F73-A257-017540F31419}" type="pres">
      <dgm:prSet presAssocID="{A5CA83E4-092D-43B0-BA07-7E7469C148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C79C607-74D0-4E2D-97E1-87BA3F4CD4CC}" srcId="{245FF6CA-1A5B-4AE5-882D-B23F56467BED}" destId="{A5CA83E4-092D-43B0-BA07-7E7469C14808}" srcOrd="0" destOrd="0" parTransId="{422A3FE8-7101-4B4E-8B2A-4B7DB946C2E3}" sibTransId="{D21973EF-7AA9-4705-BF16-3940F2E47655}"/>
    <dgm:cxn modelId="{559EEB45-0E2D-4143-8122-D4DB0BB8F160}" type="presOf" srcId="{245FF6CA-1A5B-4AE5-882D-B23F56467BED}" destId="{693F4C9D-65C0-487E-A717-271972337F04}" srcOrd="0" destOrd="0" presId="urn:microsoft.com/office/officeart/2005/8/layout/vList2"/>
    <dgm:cxn modelId="{9B229210-E497-4680-ADA8-034C6F71C859}" type="presOf" srcId="{A5CA83E4-092D-43B0-BA07-7E7469C14808}" destId="{B80A0407-5C04-4F73-A257-017540F31419}" srcOrd="0" destOrd="0" presId="urn:microsoft.com/office/officeart/2005/8/layout/vList2"/>
    <dgm:cxn modelId="{836240EA-9092-4E25-B0E4-575DB00D9D02}" type="presParOf" srcId="{693F4C9D-65C0-487E-A717-271972337F04}" destId="{B80A0407-5C04-4F73-A257-017540F31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5FF6CA-1A5B-4AE5-882D-B23F56467B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CA83E4-092D-43B0-BA07-7E7469C14808}">
      <dgm:prSet/>
      <dgm:spPr>
        <a:solidFill>
          <a:srgbClr val="0161AF"/>
        </a:solidFill>
      </dgm:spPr>
      <dgm:t>
        <a:bodyPr/>
        <a:lstStyle/>
        <a:p>
          <a:pPr algn="l" rtl="0"/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Engaging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in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European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Preparations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for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WTDC-17</a:t>
          </a:r>
          <a:endParaRPr lang="pt-PT" dirty="0">
            <a:solidFill>
              <a:schemeClr val="bg1"/>
            </a:solidFill>
          </a:endParaRPr>
        </a:p>
      </dgm:t>
    </dgm:pt>
    <dgm:pt modelId="{422A3FE8-7101-4B4E-8B2A-4B7DB946C2E3}" type="parTrans" cxnId="{7C79C607-74D0-4E2D-97E1-87BA3F4CD4CC}">
      <dgm:prSet/>
      <dgm:spPr/>
      <dgm:t>
        <a:bodyPr/>
        <a:lstStyle/>
        <a:p>
          <a:endParaRPr lang="pt-PT"/>
        </a:p>
      </dgm:t>
    </dgm:pt>
    <dgm:pt modelId="{D21973EF-7AA9-4705-BF16-3940F2E47655}" type="sibTrans" cxnId="{7C79C607-74D0-4E2D-97E1-87BA3F4CD4CC}">
      <dgm:prSet/>
      <dgm:spPr/>
      <dgm:t>
        <a:bodyPr/>
        <a:lstStyle/>
        <a:p>
          <a:endParaRPr lang="pt-PT"/>
        </a:p>
      </dgm:t>
    </dgm:pt>
    <dgm:pt modelId="{693F4C9D-65C0-487E-A717-271972337F04}" type="pres">
      <dgm:prSet presAssocID="{245FF6CA-1A5B-4AE5-882D-B23F56467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80A0407-5C04-4F73-A257-017540F31419}" type="pres">
      <dgm:prSet presAssocID="{A5CA83E4-092D-43B0-BA07-7E7469C148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C79C607-74D0-4E2D-97E1-87BA3F4CD4CC}" srcId="{245FF6CA-1A5B-4AE5-882D-B23F56467BED}" destId="{A5CA83E4-092D-43B0-BA07-7E7469C14808}" srcOrd="0" destOrd="0" parTransId="{422A3FE8-7101-4B4E-8B2A-4B7DB946C2E3}" sibTransId="{D21973EF-7AA9-4705-BF16-3940F2E47655}"/>
    <dgm:cxn modelId="{2B8E9058-7AB1-43CE-AF5D-A312B3F6553C}" type="presOf" srcId="{A5CA83E4-092D-43B0-BA07-7E7469C14808}" destId="{B80A0407-5C04-4F73-A257-017540F31419}" srcOrd="0" destOrd="0" presId="urn:microsoft.com/office/officeart/2005/8/layout/vList2"/>
    <dgm:cxn modelId="{44099B8C-BAB5-49A9-B295-4B9FC5A4F078}" type="presOf" srcId="{245FF6CA-1A5B-4AE5-882D-B23F56467BED}" destId="{693F4C9D-65C0-487E-A717-271972337F04}" srcOrd="0" destOrd="0" presId="urn:microsoft.com/office/officeart/2005/8/layout/vList2"/>
    <dgm:cxn modelId="{075C6BE5-231D-4E6E-BE45-5913246E4F8F}" type="presParOf" srcId="{693F4C9D-65C0-487E-A717-271972337F04}" destId="{B80A0407-5C04-4F73-A257-017540F31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FF6CA-1A5B-4AE5-882D-B23F56467B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CA83E4-092D-43B0-BA07-7E7469C14808}">
      <dgm:prSet/>
      <dgm:spPr>
        <a:solidFill>
          <a:srgbClr val="0161AF"/>
        </a:solidFill>
      </dgm:spPr>
      <dgm:t>
        <a:bodyPr/>
        <a:lstStyle/>
        <a:p>
          <a:pPr algn="l" rtl="0"/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Engaging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in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European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Preparations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for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WTDC-17</a:t>
          </a:r>
          <a:endParaRPr lang="pt-PT" dirty="0">
            <a:solidFill>
              <a:schemeClr val="bg1"/>
            </a:solidFill>
          </a:endParaRPr>
        </a:p>
      </dgm:t>
    </dgm:pt>
    <dgm:pt modelId="{422A3FE8-7101-4B4E-8B2A-4B7DB946C2E3}" type="parTrans" cxnId="{7C79C607-74D0-4E2D-97E1-87BA3F4CD4CC}">
      <dgm:prSet/>
      <dgm:spPr/>
      <dgm:t>
        <a:bodyPr/>
        <a:lstStyle/>
        <a:p>
          <a:endParaRPr lang="pt-PT"/>
        </a:p>
      </dgm:t>
    </dgm:pt>
    <dgm:pt modelId="{D21973EF-7AA9-4705-BF16-3940F2E47655}" type="sibTrans" cxnId="{7C79C607-74D0-4E2D-97E1-87BA3F4CD4CC}">
      <dgm:prSet/>
      <dgm:spPr/>
      <dgm:t>
        <a:bodyPr/>
        <a:lstStyle/>
        <a:p>
          <a:endParaRPr lang="pt-PT"/>
        </a:p>
      </dgm:t>
    </dgm:pt>
    <dgm:pt modelId="{693F4C9D-65C0-487E-A717-271972337F04}" type="pres">
      <dgm:prSet presAssocID="{245FF6CA-1A5B-4AE5-882D-B23F56467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80A0407-5C04-4F73-A257-017540F31419}" type="pres">
      <dgm:prSet presAssocID="{A5CA83E4-092D-43B0-BA07-7E7469C148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C79C607-74D0-4E2D-97E1-87BA3F4CD4CC}" srcId="{245FF6CA-1A5B-4AE5-882D-B23F56467BED}" destId="{A5CA83E4-092D-43B0-BA07-7E7469C14808}" srcOrd="0" destOrd="0" parTransId="{422A3FE8-7101-4B4E-8B2A-4B7DB946C2E3}" sibTransId="{D21973EF-7AA9-4705-BF16-3940F2E47655}"/>
    <dgm:cxn modelId="{ECC0DC8E-C8EB-4145-BB47-865CEF069D9A}" type="presOf" srcId="{245FF6CA-1A5B-4AE5-882D-B23F56467BED}" destId="{693F4C9D-65C0-487E-A717-271972337F04}" srcOrd="0" destOrd="0" presId="urn:microsoft.com/office/officeart/2005/8/layout/vList2"/>
    <dgm:cxn modelId="{297EE206-E293-4A4E-82C1-6679F5DC138C}" type="presOf" srcId="{A5CA83E4-092D-43B0-BA07-7E7469C14808}" destId="{B80A0407-5C04-4F73-A257-017540F31419}" srcOrd="0" destOrd="0" presId="urn:microsoft.com/office/officeart/2005/8/layout/vList2"/>
    <dgm:cxn modelId="{02D9D8C0-F93B-46DF-A13C-3EA23AEFD8FA}" type="presParOf" srcId="{693F4C9D-65C0-487E-A717-271972337F04}" destId="{B80A0407-5C04-4F73-A257-017540F31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FF6CA-1A5B-4AE5-882D-B23F56467B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5022800-4252-4756-ACD4-346C04498715}">
      <dgm:prSet/>
      <dgm:spPr>
        <a:solidFill>
          <a:srgbClr val="0161AF"/>
        </a:solidFill>
      </dgm:spPr>
      <dgm:t>
        <a:bodyPr/>
        <a:lstStyle/>
        <a:p>
          <a:pPr rtl="0"/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Engaging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in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European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Preparations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for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WTDC-17</a:t>
          </a:r>
          <a:endParaRPr lang="pt-PT" dirty="0">
            <a:solidFill>
              <a:schemeClr val="bg1"/>
            </a:solidFill>
          </a:endParaRPr>
        </a:p>
      </dgm:t>
    </dgm:pt>
    <dgm:pt modelId="{7AF193E9-E496-46D2-BDD7-DE40D2BC06D8}" type="parTrans" cxnId="{DF88674B-E670-4441-98E8-D64286528EB1}">
      <dgm:prSet/>
      <dgm:spPr/>
      <dgm:t>
        <a:bodyPr/>
        <a:lstStyle/>
        <a:p>
          <a:endParaRPr lang="pt-PT"/>
        </a:p>
      </dgm:t>
    </dgm:pt>
    <dgm:pt modelId="{990A05C7-D64F-40E2-8EBF-C97FB38FD391}" type="sibTrans" cxnId="{DF88674B-E670-4441-98E8-D64286528EB1}">
      <dgm:prSet/>
      <dgm:spPr/>
      <dgm:t>
        <a:bodyPr/>
        <a:lstStyle/>
        <a:p>
          <a:endParaRPr lang="pt-PT"/>
        </a:p>
      </dgm:t>
    </dgm:pt>
    <dgm:pt modelId="{693F4C9D-65C0-487E-A717-271972337F04}" type="pres">
      <dgm:prSet presAssocID="{245FF6CA-1A5B-4AE5-882D-B23F56467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C9DA3B6-E1E3-47E4-9804-B71E392A3CE3}" type="pres">
      <dgm:prSet presAssocID="{05022800-4252-4756-ACD4-346C044987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3FC86AC-5A7E-489D-88AC-02ABED8F30C7}" type="presOf" srcId="{05022800-4252-4756-ACD4-346C04498715}" destId="{DC9DA3B6-E1E3-47E4-9804-B71E392A3CE3}" srcOrd="0" destOrd="0" presId="urn:microsoft.com/office/officeart/2005/8/layout/vList2"/>
    <dgm:cxn modelId="{DF88674B-E670-4441-98E8-D64286528EB1}" srcId="{245FF6CA-1A5B-4AE5-882D-B23F56467BED}" destId="{05022800-4252-4756-ACD4-346C04498715}" srcOrd="0" destOrd="0" parTransId="{7AF193E9-E496-46D2-BDD7-DE40D2BC06D8}" sibTransId="{990A05C7-D64F-40E2-8EBF-C97FB38FD391}"/>
    <dgm:cxn modelId="{5895A9E6-96C9-4D5C-A54A-833D65759569}" type="presOf" srcId="{245FF6CA-1A5B-4AE5-882D-B23F56467BED}" destId="{693F4C9D-65C0-487E-A717-271972337F04}" srcOrd="0" destOrd="0" presId="urn:microsoft.com/office/officeart/2005/8/layout/vList2"/>
    <dgm:cxn modelId="{E75DDD57-164D-4C75-9C41-E880EF1568E9}" type="presParOf" srcId="{693F4C9D-65C0-487E-A717-271972337F04}" destId="{DC9DA3B6-E1E3-47E4-9804-B71E392A3C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FF6CA-1A5B-4AE5-882D-B23F56467B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CA83E4-092D-43B0-BA07-7E7469C14808}">
      <dgm:prSet/>
      <dgm:spPr>
        <a:solidFill>
          <a:srgbClr val="0161AF"/>
        </a:solidFill>
      </dgm:spPr>
      <dgm:t>
        <a:bodyPr/>
        <a:lstStyle/>
        <a:p>
          <a:pPr algn="l" rtl="0"/>
          <a:r>
            <a:rPr lang="en-GB" altLang="pt-PT" noProof="0" dirty="0" smtClean="0">
              <a:solidFill>
                <a:schemeClr val="bg1"/>
              </a:solidFill>
              <a:latin typeface="Trebuchet MS" panose="020B0603020202020204" pitchFamily="34" charset="0"/>
            </a:rPr>
            <a:t>Engaging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in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European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Preparations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dirty="0" err="1" smtClean="0">
              <a:solidFill>
                <a:schemeClr val="bg1"/>
              </a:solidFill>
              <a:latin typeface="Trebuchet MS" panose="020B0603020202020204" pitchFamily="34" charset="0"/>
            </a:rPr>
            <a:t>for</a:t>
          </a:r>
          <a:r>
            <a:rPr lang="es-ES" altLang="pt-PT" dirty="0" smtClean="0">
              <a:solidFill>
                <a:schemeClr val="bg1"/>
              </a:solidFill>
              <a:latin typeface="Trebuchet MS" panose="020B0603020202020204" pitchFamily="34" charset="0"/>
            </a:rPr>
            <a:t> WTDC-17</a:t>
          </a:r>
          <a:endParaRPr lang="pt-PT" dirty="0"/>
        </a:p>
      </dgm:t>
    </dgm:pt>
    <dgm:pt modelId="{422A3FE8-7101-4B4E-8B2A-4B7DB946C2E3}" type="parTrans" cxnId="{7C79C607-74D0-4E2D-97E1-87BA3F4CD4CC}">
      <dgm:prSet/>
      <dgm:spPr/>
      <dgm:t>
        <a:bodyPr/>
        <a:lstStyle/>
        <a:p>
          <a:endParaRPr lang="pt-PT"/>
        </a:p>
      </dgm:t>
    </dgm:pt>
    <dgm:pt modelId="{D21973EF-7AA9-4705-BF16-3940F2E47655}" type="sibTrans" cxnId="{7C79C607-74D0-4E2D-97E1-87BA3F4CD4CC}">
      <dgm:prSet/>
      <dgm:spPr/>
      <dgm:t>
        <a:bodyPr/>
        <a:lstStyle/>
        <a:p>
          <a:endParaRPr lang="pt-PT"/>
        </a:p>
      </dgm:t>
    </dgm:pt>
    <dgm:pt modelId="{693F4C9D-65C0-487E-A717-271972337F04}" type="pres">
      <dgm:prSet presAssocID="{245FF6CA-1A5B-4AE5-882D-B23F56467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80A0407-5C04-4F73-A257-017540F31419}" type="pres">
      <dgm:prSet presAssocID="{A5CA83E4-092D-43B0-BA07-7E7469C148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5E40B9F-A1B9-4C14-804B-EA064E4B065F}" type="presOf" srcId="{A5CA83E4-092D-43B0-BA07-7E7469C14808}" destId="{B80A0407-5C04-4F73-A257-017540F31419}" srcOrd="0" destOrd="0" presId="urn:microsoft.com/office/officeart/2005/8/layout/vList2"/>
    <dgm:cxn modelId="{7229F3E3-C298-4C10-9861-9EEA3570E08F}" type="presOf" srcId="{245FF6CA-1A5B-4AE5-882D-B23F56467BED}" destId="{693F4C9D-65C0-487E-A717-271972337F04}" srcOrd="0" destOrd="0" presId="urn:microsoft.com/office/officeart/2005/8/layout/vList2"/>
    <dgm:cxn modelId="{7C79C607-74D0-4E2D-97E1-87BA3F4CD4CC}" srcId="{245FF6CA-1A5B-4AE5-882D-B23F56467BED}" destId="{A5CA83E4-092D-43B0-BA07-7E7469C14808}" srcOrd="0" destOrd="0" parTransId="{422A3FE8-7101-4B4E-8B2A-4B7DB946C2E3}" sibTransId="{D21973EF-7AA9-4705-BF16-3940F2E47655}"/>
    <dgm:cxn modelId="{8974E118-2869-4BD8-82FC-F5FE33ED3C06}" type="presParOf" srcId="{693F4C9D-65C0-487E-A717-271972337F04}" destId="{B80A0407-5C04-4F73-A257-017540F31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A0407-5C04-4F73-A257-017540F31419}">
      <dsp:nvSpPr>
        <dsp:cNvPr id="0" name=""/>
        <dsp:cNvSpPr/>
      </dsp:nvSpPr>
      <dsp:spPr>
        <a:xfrm>
          <a:off x="0" y="8713"/>
          <a:ext cx="8981633" cy="647595"/>
        </a:xfrm>
        <a:prstGeom prst="roundRect">
          <a:avLst/>
        </a:prstGeom>
        <a:solidFill>
          <a:srgbClr val="016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t-PT" sz="2700" kern="1200" noProof="0" dirty="0" smtClean="0">
              <a:solidFill>
                <a:schemeClr val="bg1"/>
              </a:solidFill>
              <a:latin typeface="Trebuchet MS" panose="020B0603020202020204" pitchFamily="34" charset="0"/>
            </a:rPr>
            <a:t>Engaging in European Preparations for WTDC-17</a:t>
          </a:r>
          <a:endParaRPr lang="en-GB" sz="2700" kern="1200" noProof="0" dirty="0">
            <a:solidFill>
              <a:schemeClr val="bg1"/>
            </a:solidFill>
          </a:endParaRPr>
        </a:p>
      </dsp:txBody>
      <dsp:txXfrm>
        <a:off x="31613" y="40326"/>
        <a:ext cx="8918407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DA3B6-E1E3-47E4-9804-B71E392A3CE3}">
      <dsp:nvSpPr>
        <dsp:cNvPr id="0" name=""/>
        <dsp:cNvSpPr/>
      </dsp:nvSpPr>
      <dsp:spPr>
        <a:xfrm>
          <a:off x="0" y="8713"/>
          <a:ext cx="8981633" cy="647595"/>
        </a:xfrm>
        <a:prstGeom prst="roundRect">
          <a:avLst/>
        </a:prstGeom>
        <a:solidFill>
          <a:srgbClr val="016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pt-PT" sz="27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Engaging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in </a:t>
          </a:r>
          <a:r>
            <a:rPr lang="es-ES" altLang="pt-PT" sz="27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European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sz="27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Preparations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sz="27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for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WTDC-17</a:t>
          </a:r>
          <a:endParaRPr lang="pt-PT" sz="2700" kern="1200" dirty="0">
            <a:solidFill>
              <a:schemeClr val="bg1"/>
            </a:solidFill>
          </a:endParaRPr>
        </a:p>
      </dsp:txBody>
      <dsp:txXfrm>
        <a:off x="31613" y="40326"/>
        <a:ext cx="8918407" cy="584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A0407-5C04-4F73-A257-017540F31419}">
      <dsp:nvSpPr>
        <dsp:cNvPr id="0" name=""/>
        <dsp:cNvSpPr/>
      </dsp:nvSpPr>
      <dsp:spPr>
        <a:xfrm>
          <a:off x="0" y="8713"/>
          <a:ext cx="8981633" cy="647595"/>
        </a:xfrm>
        <a:prstGeom prst="roundRect">
          <a:avLst/>
        </a:prstGeom>
        <a:solidFill>
          <a:srgbClr val="016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t-PT" sz="2700" kern="1200" noProof="0" dirty="0" smtClean="0">
              <a:solidFill>
                <a:schemeClr val="bg1"/>
              </a:solidFill>
              <a:latin typeface="Trebuchet MS" panose="020B0603020202020204" pitchFamily="34" charset="0"/>
            </a:rPr>
            <a:t>Engaging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in </a:t>
          </a:r>
          <a:r>
            <a:rPr lang="es-ES" altLang="pt-PT" sz="27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European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sz="27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Preparations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s-ES" altLang="pt-PT" sz="27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for</a:t>
          </a:r>
          <a:r>
            <a:rPr lang="es-ES" altLang="pt-PT" sz="27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WTDC-17</a:t>
          </a:r>
          <a:endParaRPr lang="pt-PT" sz="2700" kern="1200" dirty="0"/>
        </a:p>
      </dsp:txBody>
      <dsp:txXfrm>
        <a:off x="31613" y="40326"/>
        <a:ext cx="8918407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8E29-C685-4B92-90B4-46949E954C0B}" type="datetimeFigureOut">
              <a:rPr lang="pt-PT" smtClean="0"/>
              <a:t>22-09-2016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3525-4B45-4312-9502-B2B249A45678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143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525-4B45-4312-9502-B2B249A45678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524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525-4B45-4312-9502-B2B249A45678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823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525-4B45-4312-9502-B2B249A45678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074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525-4B45-4312-9502-B2B249A45678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20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525-4B45-4312-9502-B2B249A45678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6500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525-4B45-4312-9502-B2B249A45678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150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D202-2ECB-4F16-AA09-9F85921A9021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876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4807-0A91-4F44-8101-B299410F271F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85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3A-2C2F-4B2F-8169-FDD4156D60BC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75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250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8E2-9D23-4084-9240-A3C92E770C81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26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99E9-9FEF-4E17-962A-C11915DA4ED2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116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A007-EDA6-4179-8E90-96A57AE0342D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77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D42B-9523-4736-977B-AEF60FE0DD78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94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2EA-D16C-4F87-A34A-5FA2F98E25D8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690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8F22-AC27-40B3-B0F3-2A8D500DBE1C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3717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BAF-2C17-4D41-BD7A-82744678C57D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352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CB3D-B72C-4001-8FB3-3479957D8EAA}" type="datetime1">
              <a:rPr lang="pt-PT" smtClean="0"/>
              <a:t>22-09-2016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FD8A-25F1-4C9E-B674-D13874B1E9A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9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hyperlink" Target="mailto:Manuel.costa@anacom.pt" TargetMode="Externa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71" y="2515185"/>
            <a:ext cx="8531288" cy="1606734"/>
          </a:xfrm>
        </p:spPr>
        <p:txBody>
          <a:bodyPr>
            <a:noAutofit/>
          </a:bodyPr>
          <a:lstStyle/>
          <a:p>
            <a:r>
              <a:rPr lang="en-GB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Engaging</a:t>
            </a:r>
            <a:r>
              <a:rPr lang="es-ES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 </a:t>
            </a:r>
            <a: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  <a:t>in </a:t>
            </a:r>
            <a:r>
              <a:rPr lang="en-GB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European</a:t>
            </a:r>
            <a:r>
              <a:rPr lang="es-ES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 </a:t>
            </a:r>
            <a:r>
              <a:rPr lang="en-GB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Preparations</a:t>
            </a:r>
            <a:r>
              <a:rPr lang="es-ES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 </a:t>
            </a:r>
            <a: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  <a:t/>
            </a:r>
            <a:b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</a:br>
            <a:r>
              <a:rPr lang="en-GB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for</a:t>
            </a:r>
            <a:r>
              <a:rPr lang="es-ES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 </a:t>
            </a:r>
            <a: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  <a:t>WTDC-17</a:t>
            </a:r>
            <a:endParaRPr lang="pt-PT" sz="4000" dirty="0">
              <a:solidFill>
                <a:srgbClr val="015EAF"/>
              </a:solidFill>
              <a:latin typeface="Trebuchet MS" panose="020B0603020202020204" pitchFamily="34" charset="0"/>
            </a:endParaRPr>
          </a:p>
          <a:p>
            <a:r>
              <a:rPr lang="pt-PT" sz="1800" dirty="0" smtClean="0">
                <a:latin typeface="Trebuchet MS" panose="020B0603020202020204" pitchFamily="34" charset="0"/>
              </a:rPr>
              <a:t>					</a:t>
            </a:r>
          </a:p>
          <a:p>
            <a:r>
              <a:rPr lang="pt-PT" sz="1800" dirty="0">
                <a:latin typeface="Trebuchet MS" panose="020B0603020202020204" pitchFamily="34" charset="0"/>
              </a:rPr>
              <a:t>	</a:t>
            </a:r>
            <a:r>
              <a:rPr lang="pt-PT" sz="1800" dirty="0" smtClean="0">
                <a:latin typeface="Trebuchet MS" panose="020B0603020202020204" pitchFamily="34" charset="0"/>
              </a:rPr>
              <a:t>					</a:t>
            </a:r>
          </a:p>
          <a:p>
            <a:pPr>
              <a:defRPr/>
            </a:pPr>
            <a:r>
              <a:rPr lang="pt-PT" sz="1800" dirty="0">
                <a:latin typeface="Trebuchet MS" panose="020B0603020202020204" pitchFamily="34" charset="0"/>
              </a:rPr>
              <a:t> </a:t>
            </a:r>
            <a:r>
              <a:rPr lang="pt-PT" sz="1800" dirty="0" smtClean="0">
                <a:latin typeface="Trebuchet MS" panose="020B0603020202020204" pitchFamily="34" charset="0"/>
              </a:rPr>
              <a:t>                                                        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4137" y="4676613"/>
            <a:ext cx="407002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Manuel Costa Cabral, </a:t>
            </a:r>
          </a:p>
          <a:p>
            <a:pPr algn="r">
              <a:defRPr/>
            </a:pP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Com-ITU Chair, CEPT co-President</a:t>
            </a:r>
          </a:p>
          <a:p>
            <a:endParaRPr lang="pt-PT" dirty="0"/>
          </a:p>
        </p:txBody>
      </p:sp>
      <p:sp>
        <p:nvSpPr>
          <p:cNvPr id="7" name="Rounded Rectangle 6"/>
          <p:cNvSpPr/>
          <p:nvPr/>
        </p:nvSpPr>
        <p:spPr>
          <a:xfrm>
            <a:off x="0" y="5661498"/>
            <a:ext cx="12192000" cy="1196502"/>
          </a:xfrm>
          <a:prstGeom prst="roundRect">
            <a:avLst/>
          </a:prstGeom>
          <a:solidFill>
            <a:srgbClr val="0161A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Manuel Costa </a:t>
            </a:r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Cabral 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Com-ITU Chair, CEPT co-President</a:t>
            </a:r>
          </a:p>
          <a:p>
            <a:pPr algn="r"/>
            <a:r>
              <a:rPr lang="pt-PT" dirty="0" err="1" smtClean="0">
                <a:solidFill>
                  <a:schemeClr val="bg1"/>
                </a:solidFill>
              </a:rPr>
              <a:t>Budva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dirty="0" err="1" smtClean="0">
                <a:solidFill>
                  <a:schemeClr val="bg1"/>
                </a:solidFill>
              </a:rPr>
              <a:t>September</a:t>
            </a:r>
            <a:r>
              <a:rPr lang="pt-PT" dirty="0" smtClean="0">
                <a:solidFill>
                  <a:schemeClr val="bg1"/>
                </a:solidFill>
              </a:rPr>
              <a:t> 2016 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306" y="304397"/>
            <a:ext cx="3219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9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085116900"/>
              </p:ext>
            </p:extLst>
          </p:nvPr>
        </p:nvGraphicFramePr>
        <p:xfrm>
          <a:off x="498033" y="365126"/>
          <a:ext cx="8981633" cy="66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687664"/>
            <a:ext cx="8020050" cy="3125635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pt-PT" b="1" dirty="0">
                <a:solidFill>
                  <a:schemeClr val="bg2"/>
                </a:solidFill>
                <a:latin typeface="Trebuchet MS" panose="020B0603020202020204" pitchFamily="34" charset="0"/>
              </a:rPr>
              <a:t>CEPT </a:t>
            </a:r>
            <a:r>
              <a:rPr lang="pt-PT" b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and</a:t>
            </a:r>
            <a:r>
              <a:rPr lang="pt-PT" b="1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pt-PT" b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ComITU</a:t>
            </a: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b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Recent</a:t>
            </a:r>
            <a:r>
              <a:rPr lang="pt-PT" b="1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pt-PT" b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Activities</a:t>
            </a: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161AF"/>
                </a:solidFill>
                <a:latin typeface="Trebuchet MS" panose="020B0603020202020204" pitchFamily="34" charset="0"/>
              </a:rPr>
              <a:t>A path towards WTDC-17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52593"/>
            <a:ext cx="10668000" cy="477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pt-PT" sz="200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462987" y="1157468"/>
            <a:ext cx="9016679" cy="5378027"/>
          </a:xfrm>
          <a:prstGeom prst="bentConnector3">
            <a:avLst>
              <a:gd name="adj1" fmla="val 64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198"/>
          </a:xfrm>
        </p:spPr>
        <p:txBody>
          <a:bodyPr>
            <a:normAutofit/>
          </a:bodyPr>
          <a:lstStyle/>
          <a:p>
            <a:r>
              <a:rPr lang="en-US" altLang="de-DE" sz="2400" b="1" dirty="0">
                <a:solidFill>
                  <a:srgbClr val="0161AF"/>
                </a:solidFill>
                <a:latin typeface="Trebuchet MS" panose="020B0603020202020204" pitchFamily="34" charset="0"/>
              </a:rPr>
              <a:t>A path towards WTDC-17</a:t>
            </a:r>
            <a:br>
              <a:rPr lang="en-US" altLang="de-DE" sz="2400" b="1" dirty="0">
                <a:solidFill>
                  <a:srgbClr val="0161AF"/>
                </a:solidFill>
                <a:latin typeface="Trebuchet MS" panose="020B0603020202020204" pitchFamily="34" charset="0"/>
              </a:rPr>
            </a:br>
            <a:endParaRPr lang="pt-PT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575112" y="3668774"/>
            <a:ext cx="11302360" cy="471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5746" y="2525111"/>
            <a:ext cx="1782502" cy="74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Regional</a:t>
            </a:r>
            <a:r>
              <a:rPr lang="pt-PT" sz="1400" dirty="0" smtClean="0"/>
              <a:t> </a:t>
            </a:r>
            <a:r>
              <a:rPr lang="en-GB" sz="1400" dirty="0" smtClean="0"/>
              <a:t>Development Forum</a:t>
            </a:r>
          </a:p>
          <a:p>
            <a:pPr algn="ctr"/>
            <a:r>
              <a:rPr lang="en-GB" sz="1400" dirty="0" smtClean="0"/>
              <a:t>September 2016, </a:t>
            </a:r>
            <a:r>
              <a:rPr lang="pt-PT" sz="1400" dirty="0" smtClean="0"/>
              <a:t>BUDVA</a:t>
            </a:r>
            <a:endParaRPr lang="pt-PT" sz="1400" dirty="0"/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1006997" y="3265891"/>
            <a:ext cx="0" cy="45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768998" y="4217093"/>
            <a:ext cx="1782502" cy="74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PT WTDC-17 </a:t>
            </a:r>
            <a:r>
              <a:rPr lang="pt-PT" sz="1400" dirty="0" err="1" smtClean="0"/>
              <a:t>Webmeeting</a:t>
            </a:r>
            <a:endParaRPr lang="pt-PT" sz="1400" dirty="0" smtClean="0"/>
          </a:p>
          <a:p>
            <a:pPr algn="ctr"/>
            <a:r>
              <a:rPr lang="pt-PT" sz="1400" dirty="0" smtClean="0"/>
              <a:t>22 </a:t>
            </a:r>
            <a:r>
              <a:rPr lang="pt-PT" sz="1400" dirty="0" err="1" smtClean="0"/>
              <a:t>November</a:t>
            </a:r>
            <a:r>
              <a:rPr lang="pt-PT" sz="1400" dirty="0" smtClean="0"/>
              <a:t> 2016</a:t>
            </a:r>
            <a:endParaRPr lang="pt-PT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62177" y="3720826"/>
            <a:ext cx="0" cy="506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01613" y="3179845"/>
            <a:ext cx="0" cy="506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298786" y="2525111"/>
            <a:ext cx="1782502" cy="74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err="1" smtClean="0"/>
              <a:t>ComITU</a:t>
            </a:r>
            <a:r>
              <a:rPr lang="pt-PT" sz="1400" dirty="0" smtClean="0"/>
              <a:t> meeting</a:t>
            </a:r>
          </a:p>
          <a:p>
            <a:pPr algn="ctr"/>
            <a:r>
              <a:rPr lang="pt-PT" sz="1400" dirty="0" smtClean="0"/>
              <a:t>18-20 </a:t>
            </a:r>
            <a:r>
              <a:rPr lang="pt-PT" sz="1400" dirty="0" err="1" smtClean="0"/>
              <a:t>January</a:t>
            </a:r>
            <a:r>
              <a:rPr lang="pt-PT" sz="1400" dirty="0" smtClean="0"/>
              <a:t> 2017</a:t>
            </a:r>
          </a:p>
          <a:p>
            <a:pPr algn="ctr"/>
            <a:r>
              <a:rPr lang="pt-PT" sz="1400" dirty="0" err="1" smtClean="0"/>
              <a:t>Copenhagen</a:t>
            </a:r>
            <a:endParaRPr lang="pt-PT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4969399" y="4216295"/>
            <a:ext cx="1782502" cy="74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err="1" smtClean="0"/>
              <a:t>ComITU</a:t>
            </a:r>
            <a:r>
              <a:rPr lang="pt-PT" sz="1400" dirty="0" smtClean="0"/>
              <a:t> meeting</a:t>
            </a:r>
          </a:p>
          <a:p>
            <a:pPr algn="ctr"/>
            <a:r>
              <a:rPr lang="pt-PT" sz="1400" dirty="0" smtClean="0"/>
              <a:t>24-25 </a:t>
            </a:r>
            <a:r>
              <a:rPr lang="pt-PT" sz="1400" dirty="0" err="1" smtClean="0"/>
              <a:t>April</a:t>
            </a:r>
            <a:r>
              <a:rPr lang="pt-PT" sz="1400" dirty="0" smtClean="0"/>
              <a:t> 2017</a:t>
            </a:r>
          </a:p>
          <a:p>
            <a:pPr algn="ctr"/>
            <a:r>
              <a:rPr lang="pt-PT" sz="1400" dirty="0" smtClean="0"/>
              <a:t>Vilnius</a:t>
            </a:r>
            <a:endParaRPr lang="pt-PT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60650" y="3702536"/>
            <a:ext cx="0" cy="506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504979" y="2525111"/>
            <a:ext cx="1782502" cy="74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RDF + RPM</a:t>
            </a:r>
          </a:p>
          <a:p>
            <a:pPr algn="ctr"/>
            <a:r>
              <a:rPr lang="pt-PT" sz="1400" dirty="0" smtClean="0"/>
              <a:t>26-28 </a:t>
            </a:r>
            <a:r>
              <a:rPr lang="pt-PT" sz="1400" dirty="0" err="1" smtClean="0"/>
              <a:t>April</a:t>
            </a:r>
            <a:r>
              <a:rPr lang="pt-PT" sz="1400" dirty="0" smtClean="0"/>
              <a:t> 2017</a:t>
            </a:r>
          </a:p>
          <a:p>
            <a:pPr algn="ctr"/>
            <a:r>
              <a:rPr lang="pt-PT" sz="1400" dirty="0" smtClean="0"/>
              <a:t>Vilnius</a:t>
            </a:r>
            <a:endParaRPr lang="pt-PT" sz="1400" dirty="0"/>
          </a:p>
        </p:txBody>
      </p:sp>
      <p:cxnSp>
        <p:nvCxnSpPr>
          <p:cNvPr id="24" name="Straight Connector 23"/>
          <p:cNvCxnSpPr>
            <a:stCxn id="23" idx="2"/>
          </p:cNvCxnSpPr>
          <p:nvPr/>
        </p:nvCxnSpPr>
        <p:spPr>
          <a:xfrm flipH="1">
            <a:off x="7396223" y="3265891"/>
            <a:ext cx="7" cy="420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169800" y="4209474"/>
            <a:ext cx="1782502" cy="74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err="1" smtClean="0"/>
              <a:t>ComITU</a:t>
            </a:r>
            <a:r>
              <a:rPr lang="pt-PT" sz="1400" dirty="0" smtClean="0"/>
              <a:t> meeting</a:t>
            </a:r>
          </a:p>
          <a:p>
            <a:pPr algn="ctr"/>
            <a:r>
              <a:rPr lang="pt-PT" sz="1400" dirty="0" smtClean="0"/>
              <a:t>1st </a:t>
            </a:r>
            <a:r>
              <a:rPr lang="pt-PT" sz="1400" dirty="0" err="1" smtClean="0"/>
              <a:t>week</a:t>
            </a:r>
            <a:r>
              <a:rPr lang="pt-PT" sz="1400" dirty="0" smtClean="0"/>
              <a:t> </a:t>
            </a:r>
            <a:r>
              <a:rPr lang="pt-PT" sz="1400" dirty="0" err="1" smtClean="0"/>
              <a:t>July</a:t>
            </a:r>
            <a:endParaRPr lang="pt-PT" sz="1400" dirty="0" smtClean="0"/>
          </a:p>
          <a:p>
            <a:pPr algn="ctr"/>
            <a:r>
              <a:rPr lang="pt-PT" sz="1400" dirty="0" smtClean="0"/>
              <a:t>TBC</a:t>
            </a:r>
            <a:endParaRPr lang="pt-PT" sz="1400" dirty="0"/>
          </a:p>
        </p:txBody>
      </p:sp>
      <p:cxnSp>
        <p:nvCxnSpPr>
          <p:cNvPr id="30" name="Straight Connector 29"/>
          <p:cNvCxnSpPr>
            <a:endCxn id="28" idx="0"/>
          </p:cNvCxnSpPr>
          <p:nvPr/>
        </p:nvCxnSpPr>
        <p:spPr>
          <a:xfrm>
            <a:off x="9061051" y="3663601"/>
            <a:ext cx="0" cy="545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711172" y="2520602"/>
            <a:ext cx="1782502" cy="74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WTDC-17</a:t>
            </a:r>
          </a:p>
          <a:p>
            <a:pPr algn="ctr"/>
            <a:r>
              <a:rPr lang="pt-PT" sz="1400" dirty="0" smtClean="0"/>
              <a:t>9-20 </a:t>
            </a:r>
            <a:r>
              <a:rPr lang="pt-PT" sz="1400" dirty="0" err="1" smtClean="0"/>
              <a:t>October</a:t>
            </a:r>
            <a:r>
              <a:rPr lang="pt-PT" sz="1400" dirty="0" smtClean="0"/>
              <a:t> 2017</a:t>
            </a:r>
          </a:p>
          <a:p>
            <a:pPr algn="ctr"/>
            <a:r>
              <a:rPr lang="pt-PT" sz="1400" dirty="0" smtClean="0"/>
              <a:t>Buenos Aires</a:t>
            </a:r>
            <a:endParaRPr lang="pt-PT" sz="1400" dirty="0"/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>
          <a:xfrm flipH="1">
            <a:off x="10602410" y="3261382"/>
            <a:ext cx="13" cy="425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en-GB" alt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Engaging in European Preparations for WTDC-17</a:t>
            </a:r>
            <a:r>
              <a:rPr lang="pt-PT" altLang="pt-PT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84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75112" y="1314163"/>
            <a:ext cx="6282888" cy="477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pt-PT" sz="200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462987" y="1157468"/>
            <a:ext cx="9016679" cy="5378027"/>
          </a:xfrm>
          <a:prstGeom prst="bentConnector3">
            <a:avLst>
              <a:gd name="adj1" fmla="val 64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70606644"/>
              </p:ext>
            </p:extLst>
          </p:nvPr>
        </p:nvGraphicFramePr>
        <p:xfrm>
          <a:off x="498033" y="365126"/>
          <a:ext cx="8981633" cy="66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23187" t="11275" r="24102" b="3954"/>
          <a:stretch/>
        </p:blipFill>
        <p:spPr>
          <a:xfrm>
            <a:off x="810226" y="1461835"/>
            <a:ext cx="3310361" cy="3565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t="2481"/>
          <a:stretch/>
        </p:blipFill>
        <p:spPr>
          <a:xfrm>
            <a:off x="4396011" y="1461835"/>
            <a:ext cx="3679090" cy="3539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7909" y="5491765"/>
            <a:ext cx="3993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u="sng" dirty="0">
                <a:solidFill>
                  <a:srgbClr val="0161AF"/>
                </a:solidFill>
                <a:latin typeface="Trebuchet MS" panose="020B0603020202020204" pitchFamily="34" charset="0"/>
              </a:rPr>
              <a:t>twitter.com/</a:t>
            </a:r>
            <a:r>
              <a:rPr lang="pt-PT" sz="2400" b="1" u="sng" dirty="0" err="1">
                <a:solidFill>
                  <a:srgbClr val="0161AF"/>
                </a:solidFill>
                <a:latin typeface="Trebuchet MS" panose="020B0603020202020204" pitchFamily="34" charset="0"/>
              </a:rPr>
              <a:t>CEPT_ComITU</a:t>
            </a:r>
            <a:r>
              <a:rPr lang="pt-PT" sz="2400" dirty="0" smtClean="0">
                <a:latin typeface="Trebuchet MS" panose="020B0603020202020204" pitchFamily="34" charset="0"/>
              </a:rPr>
              <a:t> </a:t>
            </a:r>
            <a:endParaRPr lang="pt-PT" sz="2400" dirty="0"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0226" y="5510957"/>
            <a:ext cx="3345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u="sng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cept.org/</a:t>
            </a:r>
            <a:r>
              <a:rPr lang="pt-PT" sz="2400" b="1" u="sng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com-itu</a:t>
            </a:r>
            <a:r>
              <a:rPr lang="pt-PT" sz="2400" b="1" u="sng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/</a:t>
            </a:r>
            <a:r>
              <a:rPr lang="pt-PT" sz="2400" dirty="0" smtClean="0">
                <a:latin typeface="Trebuchet MS" panose="020B0603020202020204" pitchFamily="34" charset="0"/>
              </a:rPr>
              <a:t> </a:t>
            </a:r>
            <a:endParaRPr lang="pt-PT" sz="24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1561" y="3244336"/>
            <a:ext cx="718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@</a:t>
            </a:r>
            <a:endParaRPr lang="pt-PT" sz="5400" dirty="0">
              <a:solidFill>
                <a:srgbClr val="0161AF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3219" y="5264736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u="sng" dirty="0" smtClean="0">
                <a:solidFill>
                  <a:srgbClr val="0161AF"/>
                </a:solidFill>
                <a:latin typeface="Trebuchet MS" panose="020B0603020202020204" pitchFamily="34" charset="0"/>
                <a:hlinkClick r:id="rId11"/>
              </a:rPr>
              <a:t>Manuel.costa@anacom.pt</a:t>
            </a:r>
            <a:endParaRPr lang="pt-PT" sz="2000" b="1" u="sng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PT" sz="2000" b="1" u="sng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com-itu@eco.cept.org</a:t>
            </a:r>
            <a:endParaRPr lang="pt-PT" sz="2000" b="1" u="sng" dirty="0">
              <a:solidFill>
                <a:srgbClr val="0161A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75112" y="1552593"/>
            <a:ext cx="6282888" cy="477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pt-PT" sz="200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74729" y="1120654"/>
            <a:ext cx="8020050" cy="5335709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PT" sz="3200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Share </a:t>
            </a:r>
            <a:r>
              <a:rPr lang="en-GB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your views</a:t>
            </a:r>
            <a:r>
              <a:rPr lang="pt-PT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!</a:t>
            </a:r>
          </a:p>
          <a:p>
            <a:pPr marL="342900" lvl="1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3200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Share </a:t>
            </a:r>
            <a:r>
              <a:rPr lang="en-GB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your</a:t>
            </a:r>
            <a:r>
              <a:rPr lang="pt-PT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 </a:t>
            </a:r>
            <a:r>
              <a:rPr lang="en-GB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priorities</a:t>
            </a:r>
            <a:r>
              <a:rPr lang="pt-PT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!</a:t>
            </a:r>
          </a:p>
          <a:p>
            <a:pPr marL="342900" lvl="1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3200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Share </a:t>
            </a:r>
            <a:r>
              <a:rPr lang="en-GB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your proposals</a:t>
            </a:r>
            <a:r>
              <a:rPr lang="pt-PT" sz="3200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!</a:t>
            </a:r>
            <a:endParaRPr lang="pt-PT" sz="3200" dirty="0">
              <a:solidFill>
                <a:srgbClr val="0161A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462987" y="1157468"/>
            <a:ext cx="9016679" cy="5378027"/>
          </a:xfrm>
          <a:prstGeom prst="bentConnector3">
            <a:avLst>
              <a:gd name="adj1" fmla="val 64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09037426"/>
              </p:ext>
            </p:extLst>
          </p:nvPr>
        </p:nvGraphicFramePr>
        <p:xfrm>
          <a:off x="498033" y="365126"/>
          <a:ext cx="8981633" cy="66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71" y="2515185"/>
            <a:ext cx="8531288" cy="1606734"/>
          </a:xfrm>
        </p:spPr>
        <p:txBody>
          <a:bodyPr>
            <a:noAutofit/>
          </a:bodyPr>
          <a:lstStyle/>
          <a:p>
            <a:r>
              <a:rPr lang="en-GB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Engaging</a:t>
            </a:r>
            <a:r>
              <a:rPr lang="es-ES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 </a:t>
            </a:r>
            <a: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  <a:t>in </a:t>
            </a:r>
            <a:r>
              <a:rPr lang="en-GB" altLang="pt-PT" sz="4000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European Preparations </a:t>
            </a:r>
            <a: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  <a:t/>
            </a:r>
            <a:b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</a:br>
            <a:r>
              <a:rPr lang="es-ES" altLang="pt-PT" sz="4000" dirty="0" err="1">
                <a:solidFill>
                  <a:srgbClr val="015EAF"/>
                </a:solidFill>
                <a:latin typeface="Trebuchet MS" panose="020B0603020202020204" pitchFamily="34" charset="0"/>
              </a:rPr>
              <a:t>for</a:t>
            </a:r>
            <a:r>
              <a:rPr lang="es-ES" altLang="pt-PT" sz="4000" dirty="0">
                <a:solidFill>
                  <a:srgbClr val="015EAF"/>
                </a:solidFill>
                <a:latin typeface="Trebuchet MS" panose="020B0603020202020204" pitchFamily="34" charset="0"/>
              </a:rPr>
              <a:t> WTDC-17</a:t>
            </a:r>
            <a:endParaRPr lang="pt-PT" sz="4000" dirty="0">
              <a:solidFill>
                <a:srgbClr val="015EAF"/>
              </a:solidFill>
              <a:latin typeface="Trebuchet MS" panose="020B0603020202020204" pitchFamily="34" charset="0"/>
            </a:endParaRPr>
          </a:p>
          <a:p>
            <a:r>
              <a:rPr lang="pt-PT" sz="1800" dirty="0" smtClean="0">
                <a:latin typeface="Trebuchet MS" panose="020B0603020202020204" pitchFamily="34" charset="0"/>
              </a:rPr>
              <a:t>					</a:t>
            </a:r>
          </a:p>
          <a:p>
            <a:r>
              <a:rPr lang="pt-PT" sz="1800" dirty="0">
                <a:latin typeface="Trebuchet MS" panose="020B0603020202020204" pitchFamily="34" charset="0"/>
              </a:rPr>
              <a:t>	</a:t>
            </a:r>
            <a:r>
              <a:rPr lang="pt-PT" sz="1800" dirty="0" smtClean="0">
                <a:latin typeface="Trebuchet MS" panose="020B0603020202020204" pitchFamily="34" charset="0"/>
              </a:rPr>
              <a:t>					</a:t>
            </a:r>
          </a:p>
          <a:p>
            <a:pPr>
              <a:defRPr/>
            </a:pPr>
            <a:r>
              <a:rPr lang="pt-PT" sz="1800" dirty="0">
                <a:latin typeface="Trebuchet MS" panose="020B0603020202020204" pitchFamily="34" charset="0"/>
              </a:rPr>
              <a:t> </a:t>
            </a:r>
            <a:r>
              <a:rPr lang="pt-PT" sz="1800" dirty="0" smtClean="0">
                <a:latin typeface="Trebuchet MS" panose="020B0603020202020204" pitchFamily="34" charset="0"/>
              </a:rPr>
              <a:t>                                                        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4137" y="4676613"/>
            <a:ext cx="407002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Manuel Costa Cabral, </a:t>
            </a:r>
          </a:p>
          <a:p>
            <a:pPr algn="r">
              <a:defRPr/>
            </a:pP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Com-ITU Chair, CEPT co-President</a:t>
            </a:r>
          </a:p>
          <a:p>
            <a:endParaRPr lang="pt-PT" dirty="0"/>
          </a:p>
        </p:txBody>
      </p:sp>
      <p:sp>
        <p:nvSpPr>
          <p:cNvPr id="7" name="Rounded Rectangle 6"/>
          <p:cNvSpPr/>
          <p:nvPr/>
        </p:nvSpPr>
        <p:spPr>
          <a:xfrm>
            <a:off x="0" y="5661498"/>
            <a:ext cx="12192000" cy="1196502"/>
          </a:xfrm>
          <a:prstGeom prst="roundRect">
            <a:avLst/>
          </a:prstGeom>
          <a:solidFill>
            <a:srgbClr val="0161A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Manuel Costa </a:t>
            </a:r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Cabral 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Com-ITU Chair, CEPT co-President</a:t>
            </a:r>
          </a:p>
          <a:p>
            <a:pPr algn="r"/>
            <a:r>
              <a:rPr lang="pt-PT" dirty="0" err="1" smtClean="0">
                <a:solidFill>
                  <a:schemeClr val="bg1"/>
                </a:solidFill>
              </a:rPr>
              <a:t>Budva</a:t>
            </a:r>
            <a:r>
              <a:rPr lang="pt-PT" dirty="0" smtClean="0">
                <a:solidFill>
                  <a:schemeClr val="bg1"/>
                </a:solidFill>
              </a:rPr>
              <a:t>, 27 </a:t>
            </a:r>
            <a:r>
              <a:rPr lang="pt-PT" dirty="0" err="1" smtClean="0">
                <a:solidFill>
                  <a:schemeClr val="bg1"/>
                </a:solidFill>
              </a:rPr>
              <a:t>September</a:t>
            </a:r>
            <a:r>
              <a:rPr lang="pt-PT" dirty="0" smtClean="0">
                <a:solidFill>
                  <a:schemeClr val="bg1"/>
                </a:solidFill>
              </a:rPr>
              <a:t> 2016 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306" y="304397"/>
            <a:ext cx="3219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109738108"/>
              </p:ext>
            </p:extLst>
          </p:nvPr>
        </p:nvGraphicFramePr>
        <p:xfrm>
          <a:off x="498033" y="365126"/>
          <a:ext cx="8981633" cy="66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687664"/>
            <a:ext cx="8020050" cy="3125635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en-GB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CEPT and </a:t>
            </a:r>
            <a:r>
              <a:rPr lang="en-GB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ComITU</a:t>
            </a:r>
            <a:endParaRPr lang="en-GB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Recent Activities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A </a:t>
            </a:r>
            <a:r>
              <a:rPr lang="en-US" altLang="de-DE" b="1" dirty="0">
                <a:solidFill>
                  <a:srgbClr val="0161AF"/>
                </a:solidFill>
                <a:latin typeface="Trebuchet MS" panose="020B0603020202020204" pitchFamily="34" charset="0"/>
              </a:rPr>
              <a:t>path towards WTDC-17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b="1" dirty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52593"/>
            <a:ext cx="10668000" cy="477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pt-PT" sz="200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462987" y="1157468"/>
            <a:ext cx="9016679" cy="5378027"/>
          </a:xfrm>
          <a:prstGeom prst="bentConnector3">
            <a:avLst>
              <a:gd name="adj1" fmla="val 64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8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717790866"/>
              </p:ext>
            </p:extLst>
          </p:nvPr>
        </p:nvGraphicFramePr>
        <p:xfrm>
          <a:off x="498033" y="365126"/>
          <a:ext cx="8981633" cy="66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687664"/>
            <a:ext cx="8020050" cy="3125635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CEPT </a:t>
            </a:r>
            <a:r>
              <a:rPr lang="pt-PT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and</a:t>
            </a: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 </a:t>
            </a:r>
            <a:r>
              <a:rPr lang="pt-PT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ComITU</a:t>
            </a: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Recent</a:t>
            </a:r>
            <a:r>
              <a:rPr lang="pt-PT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pt-PT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Activities</a:t>
            </a:r>
            <a:endParaRPr lang="pt-PT" b="1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A </a:t>
            </a:r>
            <a:r>
              <a:rPr lang="en-US" altLang="de-DE" b="1" dirty="0">
                <a:solidFill>
                  <a:schemeClr val="bg2"/>
                </a:solidFill>
                <a:latin typeface="Trebuchet MS" panose="020B0603020202020204" pitchFamily="34" charset="0"/>
              </a:rPr>
              <a:t>path towards WTDC-17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52593"/>
            <a:ext cx="10668000" cy="477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pt-PT" sz="200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462987" y="1157468"/>
            <a:ext cx="9016679" cy="5378027"/>
          </a:xfrm>
          <a:prstGeom prst="bentConnector3">
            <a:avLst>
              <a:gd name="adj1" fmla="val 64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87" y="365125"/>
            <a:ext cx="10760413" cy="1008081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CEPT </a:t>
            </a:r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and</a:t>
            </a:r>
            <a:r>
              <a:rPr lang="pt-PT" sz="2400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 </a:t>
            </a:r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ComITU</a:t>
            </a:r>
            <a:endParaRPr lang="pt-PT" sz="2400" b="1" dirty="0">
              <a:solidFill>
                <a:srgbClr val="0161AF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en-GB" alt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Engaging in European Preparations for WTDC-17</a:t>
            </a:r>
            <a:r>
              <a:rPr lang="pt-PT" altLang="pt-PT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/>
          </a:p>
        </p:txBody>
      </p:sp>
      <p:pic>
        <p:nvPicPr>
          <p:cNvPr id="20" name="Picture 7" descr="http://www.cept.org/files/4771/images/Map%20of%20the%20CEPT%20Countries%20gree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58" y="3044385"/>
            <a:ext cx="4339399" cy="31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-1" y="1317982"/>
            <a:ext cx="11799651" cy="1492581"/>
          </a:xfrm>
        </p:spPr>
        <p:txBody>
          <a:bodyPr>
            <a:normAutofit fontScale="55000" lnSpcReduction="20000"/>
          </a:bodyPr>
          <a:lstStyle/>
          <a:p>
            <a:endParaRPr lang="de-DE" altLang="de-DE" dirty="0" smtClean="0"/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3800" dirty="0"/>
              <a:t>European Conference of Postal and Telecommunications Administrations (</a:t>
            </a:r>
            <a:r>
              <a:rPr lang="en-US" altLang="de-DE" sz="3800" dirty="0" err="1"/>
              <a:t>Conférence</a:t>
            </a:r>
            <a:r>
              <a:rPr lang="en-US" altLang="de-DE" sz="3800" dirty="0"/>
              <a:t> </a:t>
            </a:r>
            <a:r>
              <a:rPr lang="en-US" altLang="de-DE" sz="3800" dirty="0" err="1"/>
              <a:t>européenne</a:t>
            </a:r>
            <a:r>
              <a:rPr lang="en-US" altLang="de-DE" sz="3800" dirty="0"/>
              <a:t> des administrations des </a:t>
            </a:r>
            <a:r>
              <a:rPr lang="en-US" altLang="de-DE" sz="3800" dirty="0" err="1"/>
              <a:t>postes</a:t>
            </a:r>
            <a:r>
              <a:rPr lang="en-US" altLang="de-DE" sz="3800" dirty="0"/>
              <a:t> et des </a:t>
            </a:r>
            <a:r>
              <a:rPr lang="en-US" altLang="de-DE" sz="3800" dirty="0" err="1"/>
              <a:t>télécommunications</a:t>
            </a:r>
            <a:r>
              <a:rPr lang="en-US" altLang="de-DE" sz="3800" dirty="0"/>
              <a:t>  - CEPT) was established in </a:t>
            </a:r>
            <a:r>
              <a:rPr lang="en-US" altLang="de-DE" sz="3800" dirty="0" smtClean="0"/>
              <a:t>1959;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800" dirty="0"/>
              <a:t>Administrations from 48 countries are members of </a:t>
            </a:r>
            <a:r>
              <a:rPr lang="en-US" sz="3800" dirty="0" smtClean="0"/>
              <a:t>CEPT.</a:t>
            </a:r>
            <a:endParaRPr lang="en-US" altLang="de-DE" sz="3800" dirty="0"/>
          </a:p>
          <a:p>
            <a:endParaRPr lang="en-US" altLang="de-DE" dirty="0" smtClean="0"/>
          </a:p>
          <a:p>
            <a:pPr marL="0" indent="0">
              <a:buNone/>
            </a:pPr>
            <a:endParaRPr lang="en-US" altLang="de-DE" dirty="0" smtClean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579819" y="1291124"/>
            <a:ext cx="286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93387" y="365125"/>
            <a:ext cx="10760413" cy="1008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CEPT </a:t>
            </a:r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and</a:t>
            </a:r>
            <a:r>
              <a:rPr lang="pt-PT" sz="2400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 </a:t>
            </a:r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ComITU</a:t>
            </a:r>
            <a:endParaRPr lang="pt-PT" sz="2400" b="1" dirty="0">
              <a:solidFill>
                <a:srgbClr val="0161AF"/>
              </a:solidFill>
              <a:latin typeface="Trebuchet MS" panose="020B0603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en-GB" alt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Engaging in European Preparations for WTDC-17</a:t>
            </a:r>
            <a:r>
              <a:rPr lang="pt-PT" altLang="pt-PT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	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September 2016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3387" y="4947193"/>
            <a:ext cx="10107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CERP: </a:t>
            </a:r>
            <a:r>
              <a:rPr lang="en-US" dirty="0" smtClean="0"/>
              <a:t>The </a:t>
            </a:r>
            <a:r>
              <a:rPr lang="en-US" dirty="0"/>
              <a:t>European Committee for Postal </a:t>
            </a:r>
            <a:r>
              <a:rPr lang="en-US" dirty="0" smtClean="0"/>
              <a:t>Regulation;</a:t>
            </a:r>
          </a:p>
          <a:p>
            <a:r>
              <a:rPr lang="pt-PT" dirty="0" smtClean="0"/>
              <a:t>ECC: </a:t>
            </a:r>
            <a:r>
              <a:rPr lang="en-US" dirty="0" smtClean="0"/>
              <a:t>Expert </a:t>
            </a:r>
            <a:r>
              <a:rPr lang="en-US" dirty="0"/>
              <a:t>group within CEPT responsible for developing common policies and regulations in electronic communications and related applications for Europe and </a:t>
            </a:r>
            <a:r>
              <a:rPr lang="en-GB" dirty="0" smtClean="0"/>
              <a:t>harmonising</a:t>
            </a:r>
            <a:r>
              <a:rPr lang="en-US" dirty="0" smtClean="0"/>
              <a:t> </a:t>
            </a:r>
            <a:r>
              <a:rPr lang="en-US" dirty="0"/>
              <a:t>spectrum </a:t>
            </a:r>
            <a:r>
              <a:rPr lang="en-US" dirty="0" smtClean="0"/>
              <a:t>use;</a:t>
            </a:r>
          </a:p>
          <a:p>
            <a:r>
              <a:rPr lang="en-US" dirty="0" smtClean="0"/>
              <a:t>ECO: Provides </a:t>
            </a:r>
            <a:r>
              <a:rPr lang="en-US" dirty="0"/>
              <a:t>advice and support to CEPT to help it to develop and deliver its policies and decisions in an effective and transparent way. </a:t>
            </a:r>
            <a:endParaRPr lang="pt-PT" dirty="0"/>
          </a:p>
        </p:txBody>
      </p:sp>
      <p:grpSp>
        <p:nvGrpSpPr>
          <p:cNvPr id="48" name="Group 47"/>
          <p:cNvGrpSpPr/>
          <p:nvPr/>
        </p:nvGrpSpPr>
        <p:grpSpPr>
          <a:xfrm>
            <a:off x="1821022" y="1547756"/>
            <a:ext cx="7254884" cy="3200346"/>
            <a:chOff x="1821022" y="1547756"/>
            <a:chExt cx="7254884" cy="3200346"/>
          </a:xfrm>
        </p:grpSpPr>
        <p:sp>
          <p:nvSpPr>
            <p:cNvPr id="68" name="Freeform 67"/>
            <p:cNvSpPr/>
            <p:nvPr/>
          </p:nvSpPr>
          <p:spPr>
            <a:xfrm>
              <a:off x="1848244" y="2962399"/>
              <a:ext cx="1626249" cy="474275"/>
            </a:xfrm>
            <a:custGeom>
              <a:avLst/>
              <a:gdLst>
                <a:gd name="connsiteX0" fmla="*/ 0 w 1737931"/>
                <a:gd name="connsiteY0" fmla="*/ 0 h 556687"/>
                <a:gd name="connsiteX1" fmla="*/ 1737931 w 1737931"/>
                <a:gd name="connsiteY1" fmla="*/ 0 h 556687"/>
                <a:gd name="connsiteX2" fmla="*/ 1737931 w 1737931"/>
                <a:gd name="connsiteY2" fmla="*/ 556687 h 556687"/>
                <a:gd name="connsiteX3" fmla="*/ 0 w 1737931"/>
                <a:gd name="connsiteY3" fmla="*/ 556687 h 556687"/>
                <a:gd name="connsiteX4" fmla="*/ 0 w 1737931"/>
                <a:gd name="connsiteY4" fmla="*/ 0 h 55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931" h="556687">
                  <a:moveTo>
                    <a:pt x="0" y="0"/>
                  </a:moveTo>
                  <a:lnTo>
                    <a:pt x="1737931" y="0"/>
                  </a:lnTo>
                  <a:lnTo>
                    <a:pt x="1737931" y="556687"/>
                  </a:lnTo>
                  <a:lnTo>
                    <a:pt x="0" y="55668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1800" b="1" kern="1200" dirty="0" smtClean="0">
                  <a:ln/>
                  <a:solidFill>
                    <a:schemeClr val="tx1"/>
                  </a:solidFill>
                </a:rPr>
                <a:t>ECO</a:t>
              </a:r>
              <a:endParaRPr lang="pt-PT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21022" y="1708124"/>
              <a:ext cx="1626249" cy="442444"/>
            </a:xfrm>
            <a:custGeom>
              <a:avLst/>
              <a:gdLst>
                <a:gd name="connsiteX0" fmla="*/ 0 w 1737931"/>
                <a:gd name="connsiteY0" fmla="*/ 0 h 519325"/>
                <a:gd name="connsiteX1" fmla="*/ 1737931 w 1737931"/>
                <a:gd name="connsiteY1" fmla="*/ 0 h 519325"/>
                <a:gd name="connsiteX2" fmla="*/ 1737931 w 1737931"/>
                <a:gd name="connsiteY2" fmla="*/ 519325 h 519325"/>
                <a:gd name="connsiteX3" fmla="*/ 0 w 1737931"/>
                <a:gd name="connsiteY3" fmla="*/ 519325 h 519325"/>
                <a:gd name="connsiteX4" fmla="*/ 0 w 1737931"/>
                <a:gd name="connsiteY4" fmla="*/ 0 h 51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931" h="519325">
                  <a:moveTo>
                    <a:pt x="0" y="0"/>
                  </a:moveTo>
                  <a:lnTo>
                    <a:pt x="1737931" y="0"/>
                  </a:lnTo>
                  <a:lnTo>
                    <a:pt x="1737931" y="519325"/>
                  </a:lnTo>
                  <a:lnTo>
                    <a:pt x="0" y="5193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1800" b="1" kern="1200" dirty="0" smtClean="0">
                  <a:ln/>
                  <a:solidFill>
                    <a:schemeClr val="tx1"/>
                  </a:solidFill>
                </a:rPr>
                <a:t>ECO Council</a:t>
              </a:r>
              <a:endParaRPr lang="pt-PT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169598" y="3474754"/>
              <a:ext cx="82607" cy="3590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5568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439589" y="3474754"/>
              <a:ext cx="82607" cy="3590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5568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439589" y="2331723"/>
              <a:ext cx="82607" cy="6306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5568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709579" y="3474754"/>
              <a:ext cx="82607" cy="3590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5568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8"/>
            <p:cNvSpPr/>
            <p:nvPr/>
          </p:nvSpPr>
          <p:spPr>
            <a:xfrm>
              <a:off x="5372033" y="1547756"/>
              <a:ext cx="2217718" cy="783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5529306" y="1678074"/>
              <a:ext cx="2217718" cy="783968"/>
            </a:xfrm>
            <a:custGeom>
              <a:avLst/>
              <a:gdLst>
                <a:gd name="connsiteX0" fmla="*/ 0 w 2454859"/>
                <a:gd name="connsiteY0" fmla="*/ 99493 h 994929"/>
                <a:gd name="connsiteX1" fmla="*/ 99493 w 2454859"/>
                <a:gd name="connsiteY1" fmla="*/ 0 h 994929"/>
                <a:gd name="connsiteX2" fmla="*/ 2355366 w 2454859"/>
                <a:gd name="connsiteY2" fmla="*/ 0 h 994929"/>
                <a:gd name="connsiteX3" fmla="*/ 2454859 w 2454859"/>
                <a:gd name="connsiteY3" fmla="*/ 99493 h 994929"/>
                <a:gd name="connsiteX4" fmla="*/ 2454859 w 2454859"/>
                <a:gd name="connsiteY4" fmla="*/ 895436 h 994929"/>
                <a:gd name="connsiteX5" fmla="*/ 2355366 w 2454859"/>
                <a:gd name="connsiteY5" fmla="*/ 994929 h 994929"/>
                <a:gd name="connsiteX6" fmla="*/ 99493 w 2454859"/>
                <a:gd name="connsiteY6" fmla="*/ 994929 h 994929"/>
                <a:gd name="connsiteX7" fmla="*/ 0 w 2454859"/>
                <a:gd name="connsiteY7" fmla="*/ 895436 h 994929"/>
                <a:gd name="connsiteX8" fmla="*/ 0 w 2454859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859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2355366" y="0"/>
                  </a:lnTo>
                  <a:cubicBezTo>
                    <a:pt x="2410314" y="0"/>
                    <a:pt x="2454859" y="44545"/>
                    <a:pt x="2454859" y="99493"/>
                  </a:cubicBezTo>
                  <a:lnTo>
                    <a:pt x="2454859" y="895436"/>
                  </a:lnTo>
                  <a:cubicBezTo>
                    <a:pt x="2454859" y="950384"/>
                    <a:pt x="2410314" y="994929"/>
                    <a:pt x="2355366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b="1" kern="1200" dirty="0" smtClean="0">
                  <a:latin typeface="Tahoma" panose="020B0604030504040204" pitchFamily="34" charset="0"/>
                </a:rPr>
                <a:t>CEPT Presidency</a:t>
              </a:r>
              <a:endParaRPr lang="pt-PT" kern="1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43151" y="2690786"/>
              <a:ext cx="1415462" cy="783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200425" y="2821104"/>
              <a:ext cx="1415462" cy="783968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kern="1200" dirty="0" err="1" smtClean="0"/>
                <a:t>Com-ITU</a:t>
              </a:r>
              <a:endParaRPr lang="pt-PT" sz="1600" b="1" kern="12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43151" y="3833815"/>
              <a:ext cx="1415462" cy="783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4200425" y="3964134"/>
              <a:ext cx="1415462" cy="783968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altLang="en-US" sz="1200" kern="1200" dirty="0" smtClean="0">
                  <a:latin typeface="Tahoma" panose="020B0604030504040204" pitchFamily="34" charset="0"/>
                </a:rPr>
                <a:t>Working Groups</a:t>
              </a:r>
              <a:endParaRPr lang="pt-PT" sz="1200" kern="1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73161" y="2690786"/>
              <a:ext cx="1415462" cy="783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5930434" y="2821104"/>
              <a:ext cx="1415462" cy="783968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1600" b="1" kern="1200" dirty="0" smtClean="0"/>
                <a:t>CERP</a:t>
              </a:r>
              <a:endParaRPr lang="pt-PT" sz="1600" kern="12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773161" y="3833815"/>
              <a:ext cx="1415462" cy="783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5930434" y="3964134"/>
              <a:ext cx="1415462" cy="783968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altLang="en-US" sz="1200" kern="1200" dirty="0" smtClean="0">
                  <a:latin typeface="Tahoma" panose="020B0604030504040204" pitchFamily="34" charset="0"/>
                </a:rPr>
                <a:t>Working Groups</a:t>
              </a:r>
              <a:endParaRPr lang="pt-PT" sz="1200" kern="12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503170" y="2690786"/>
              <a:ext cx="1415462" cy="783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660444" y="2821104"/>
              <a:ext cx="1415462" cy="783968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1600" b="1" kern="1200" dirty="0" smtClean="0"/>
                <a:t>ECC</a:t>
              </a:r>
              <a:endParaRPr lang="pt-PT" sz="1600" kern="12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503170" y="3833815"/>
              <a:ext cx="1415462" cy="7839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Freeform 64"/>
            <p:cNvSpPr/>
            <p:nvPr/>
          </p:nvSpPr>
          <p:spPr>
            <a:xfrm>
              <a:off x="7660444" y="3964134"/>
              <a:ext cx="1415462" cy="783968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altLang="en-US" sz="1200" kern="1200" dirty="0" smtClean="0">
                  <a:latin typeface="Tahoma" panose="020B0604030504040204" pitchFamily="34" charset="0"/>
                </a:rPr>
                <a:t>Working Groups</a:t>
              </a:r>
              <a:endParaRPr lang="pt-PT" sz="1200" kern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34146" y="2150568"/>
              <a:ext cx="0" cy="811831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538611" y="3158648"/>
              <a:ext cx="353037" cy="4740"/>
            </a:xfrm>
            <a:prstGeom prst="straightConnector1">
              <a:avLst/>
            </a:prstGeom>
            <a:ln w="3492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12635" y="3605072"/>
              <a:ext cx="369648" cy="475676"/>
            </a:xfrm>
            <a:prstGeom prst="straightConnector1">
              <a:avLst/>
            </a:prstGeom>
            <a:ln w="3492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604545" y="2122452"/>
              <a:ext cx="1187641" cy="759755"/>
            </a:xfrm>
            <a:prstGeom prst="straightConnector1">
              <a:avLst/>
            </a:prstGeom>
            <a:ln w="3492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4"/>
            <p:cNvCxnSpPr>
              <a:stCxn id="21" idx="0"/>
            </p:cNvCxnSpPr>
            <p:nvPr/>
          </p:nvCxnSpPr>
          <p:spPr>
            <a:xfrm rot="5400000" flipH="1" flipV="1">
              <a:off x="6183794" y="1127556"/>
              <a:ext cx="130319" cy="299614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29" idx="0"/>
            </p:cNvCxnSpPr>
            <p:nvPr/>
          </p:nvCxnSpPr>
          <p:spPr>
            <a:xfrm rot="16200000" flipV="1">
              <a:off x="7835167" y="2315052"/>
              <a:ext cx="130319" cy="62115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6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ComITU</a:t>
            </a:r>
            <a:r>
              <a:rPr lang="pt-PT" sz="3200" b="1" dirty="0"/>
              <a:t/>
            </a:r>
            <a:br>
              <a:rPr lang="pt-PT" sz="3200" b="1" dirty="0"/>
            </a:br>
            <a:endParaRPr lang="pt-P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Committee for ITU Policy (Com-ITU) is responsible for </a:t>
            </a:r>
            <a:r>
              <a:rPr lang="en-US" dirty="0" smtClean="0"/>
              <a:t>organizing </a:t>
            </a:r>
            <a:r>
              <a:rPr lang="en-US" dirty="0"/>
              <a:t>the CEPT’s engagement with the ITU for all activities except World </a:t>
            </a:r>
            <a:r>
              <a:rPr lang="en-GB" dirty="0" err="1" smtClean="0"/>
              <a:t>Radiocommunication</a:t>
            </a:r>
            <a:r>
              <a:rPr lang="en-US" dirty="0" smtClean="0"/>
              <a:t> </a:t>
            </a:r>
            <a:r>
              <a:rPr lang="en-US" dirty="0"/>
              <a:t>Conferences. </a:t>
            </a:r>
          </a:p>
          <a:p>
            <a:pPr algn="just"/>
            <a:r>
              <a:rPr lang="en-US" dirty="0"/>
              <a:t>The committee co-ordinates its members’ positions </a:t>
            </a:r>
            <a:r>
              <a:rPr lang="en-US" dirty="0" smtClean="0"/>
              <a:t>for:</a:t>
            </a:r>
          </a:p>
          <a:p>
            <a:pPr lvl="1" algn="just"/>
            <a:r>
              <a:rPr lang="en-US" dirty="0" smtClean="0"/>
              <a:t>Plenipotentiary </a:t>
            </a:r>
            <a:r>
              <a:rPr lang="en-US" dirty="0"/>
              <a:t>Conferences (PP), </a:t>
            </a:r>
            <a:endParaRPr lang="en-US" dirty="0" smtClean="0"/>
          </a:p>
          <a:p>
            <a:pPr lvl="1" algn="just"/>
            <a:r>
              <a:rPr lang="en-US" dirty="0"/>
              <a:t>World Telecommunication </a:t>
            </a:r>
            <a:r>
              <a:rPr lang="en-GB" dirty="0" smtClean="0"/>
              <a:t>Standardisation</a:t>
            </a:r>
            <a:r>
              <a:rPr lang="en-US" dirty="0" smtClean="0"/>
              <a:t> </a:t>
            </a:r>
            <a:r>
              <a:rPr lang="en-US" dirty="0"/>
              <a:t>Assemblies (WTSA), </a:t>
            </a:r>
          </a:p>
          <a:p>
            <a:pPr lvl="1" algn="just"/>
            <a:r>
              <a:rPr lang="en-US" dirty="0" smtClean="0"/>
              <a:t>World </a:t>
            </a:r>
            <a:r>
              <a:rPr lang="en-US" dirty="0"/>
              <a:t>Telecommunication Development Conferences (WTDC), </a:t>
            </a:r>
            <a:endParaRPr lang="en-US" dirty="0" smtClean="0"/>
          </a:p>
          <a:p>
            <a:pPr lvl="1" algn="just"/>
            <a:r>
              <a:rPr lang="en-US" dirty="0" smtClean="0"/>
              <a:t>(…)</a:t>
            </a:r>
            <a:endParaRPr lang="en-US" dirty="0"/>
          </a:p>
          <a:p>
            <a:pPr algn="just"/>
            <a:r>
              <a:rPr lang="en-US" dirty="0"/>
              <a:t>The committee also plays an important role in communicating the CEPT’s views </a:t>
            </a:r>
            <a:r>
              <a:rPr lang="en-US" dirty="0" smtClean="0"/>
              <a:t>to </a:t>
            </a:r>
            <a:r>
              <a:rPr lang="en-US" dirty="0"/>
              <a:t>the ITU </a:t>
            </a:r>
            <a:r>
              <a:rPr lang="en-US" dirty="0" smtClean="0"/>
              <a:t>Council.</a:t>
            </a:r>
            <a:endParaRPr lang="en-US" dirty="0"/>
          </a:p>
          <a:p>
            <a:pPr marL="0" indent="0">
              <a:buNone/>
            </a:pPr>
            <a:endParaRPr lang="pt-PT" sz="2400" dirty="0"/>
          </a:p>
          <a:p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en-GB" alt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Engaging in European Preparations for WTDC-17</a:t>
            </a:r>
            <a:r>
              <a:rPr lang="pt-PT" altLang="pt-PT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16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593387" y="365125"/>
            <a:ext cx="10760413" cy="1008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ComITU</a:t>
            </a:r>
            <a:endParaRPr lang="pt-PT" sz="2400" b="1" dirty="0">
              <a:solidFill>
                <a:srgbClr val="0161AF"/>
              </a:solidFill>
              <a:latin typeface="Trebuchet MS" panose="020B0603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432904" y="1666683"/>
            <a:ext cx="7127957" cy="4035456"/>
            <a:chOff x="2432904" y="1666683"/>
            <a:chExt cx="7127957" cy="4035456"/>
          </a:xfrm>
        </p:grpSpPr>
        <p:sp>
          <p:nvSpPr>
            <p:cNvPr id="19" name="Rounded Rectangle 18"/>
            <p:cNvSpPr/>
            <p:nvPr/>
          </p:nvSpPr>
          <p:spPr>
            <a:xfrm>
              <a:off x="3966999" y="1666683"/>
              <a:ext cx="2560193" cy="99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148561" y="1825842"/>
              <a:ext cx="2560193" cy="994929"/>
            </a:xfrm>
            <a:custGeom>
              <a:avLst/>
              <a:gdLst>
                <a:gd name="connsiteX0" fmla="*/ 0 w 2454859"/>
                <a:gd name="connsiteY0" fmla="*/ 99493 h 994929"/>
                <a:gd name="connsiteX1" fmla="*/ 99493 w 2454859"/>
                <a:gd name="connsiteY1" fmla="*/ 0 h 994929"/>
                <a:gd name="connsiteX2" fmla="*/ 2355366 w 2454859"/>
                <a:gd name="connsiteY2" fmla="*/ 0 h 994929"/>
                <a:gd name="connsiteX3" fmla="*/ 2454859 w 2454859"/>
                <a:gd name="connsiteY3" fmla="*/ 99493 h 994929"/>
                <a:gd name="connsiteX4" fmla="*/ 2454859 w 2454859"/>
                <a:gd name="connsiteY4" fmla="*/ 895436 h 994929"/>
                <a:gd name="connsiteX5" fmla="*/ 2355366 w 2454859"/>
                <a:gd name="connsiteY5" fmla="*/ 994929 h 994929"/>
                <a:gd name="connsiteX6" fmla="*/ 99493 w 2454859"/>
                <a:gd name="connsiteY6" fmla="*/ 994929 h 994929"/>
                <a:gd name="connsiteX7" fmla="*/ 0 w 2454859"/>
                <a:gd name="connsiteY7" fmla="*/ 895436 h 994929"/>
                <a:gd name="connsiteX8" fmla="*/ 0 w 2454859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859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2355366" y="0"/>
                  </a:lnTo>
                  <a:cubicBezTo>
                    <a:pt x="2410314" y="0"/>
                    <a:pt x="2454859" y="44545"/>
                    <a:pt x="2454859" y="99493"/>
                  </a:cubicBezTo>
                  <a:lnTo>
                    <a:pt x="2454859" y="895436"/>
                  </a:lnTo>
                  <a:cubicBezTo>
                    <a:pt x="2454859" y="950384"/>
                    <a:pt x="2410314" y="994929"/>
                    <a:pt x="2355366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b="1" kern="1200" dirty="0" err="1" smtClean="0">
                  <a:latin typeface="Tahoma" panose="020B0604030504040204" pitchFamily="34" charset="0"/>
                </a:rPr>
                <a:t>ComITU</a:t>
              </a:r>
              <a:endParaRPr lang="pt-PT" kern="1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32904" y="3111068"/>
              <a:ext cx="1634047" cy="99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2614465" y="3276454"/>
              <a:ext cx="1634047" cy="994929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kern="1200" dirty="0" smtClean="0"/>
                <a:t>PT ITU-T</a:t>
              </a:r>
              <a:endParaRPr lang="pt-PT" sz="1600" b="1" kern="1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30073" y="3111068"/>
              <a:ext cx="1634047" cy="99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4611633" y="3276454"/>
              <a:ext cx="1634047" cy="994929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1600" b="1" kern="1200" dirty="0" smtClean="0"/>
                <a:t>PT WTDC-17</a:t>
              </a:r>
              <a:endParaRPr lang="pt-PT" sz="1600" kern="12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08747" y="4570242"/>
              <a:ext cx="1634047" cy="99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5490308" y="4707209"/>
              <a:ext cx="1634047" cy="994929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altLang="en-US" sz="1200" kern="1200" dirty="0" smtClean="0">
                  <a:latin typeface="Tahoma" panose="020B0604030504040204" pitchFamily="34" charset="0"/>
                </a:rPr>
                <a:t>PT Finantial, Management and Organisation</a:t>
              </a:r>
              <a:endParaRPr lang="pt-PT" sz="1200" kern="12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27242" y="3111068"/>
              <a:ext cx="1634047" cy="99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6608803" y="3276454"/>
              <a:ext cx="1634047" cy="994929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1600" b="1" kern="1200" dirty="0" smtClean="0"/>
                <a:t>PP-18</a:t>
              </a:r>
              <a:endParaRPr lang="pt-PT" sz="1600" kern="12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759818" y="4570242"/>
              <a:ext cx="1634047" cy="99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Freeform 64"/>
            <p:cNvSpPr/>
            <p:nvPr/>
          </p:nvSpPr>
          <p:spPr>
            <a:xfrm>
              <a:off x="7926814" y="4707210"/>
              <a:ext cx="1634047" cy="994929"/>
            </a:xfrm>
            <a:custGeom>
              <a:avLst/>
              <a:gdLst>
                <a:gd name="connsiteX0" fmla="*/ 0 w 1566818"/>
                <a:gd name="connsiteY0" fmla="*/ 99493 h 994929"/>
                <a:gd name="connsiteX1" fmla="*/ 99493 w 1566818"/>
                <a:gd name="connsiteY1" fmla="*/ 0 h 994929"/>
                <a:gd name="connsiteX2" fmla="*/ 1467325 w 1566818"/>
                <a:gd name="connsiteY2" fmla="*/ 0 h 994929"/>
                <a:gd name="connsiteX3" fmla="*/ 1566818 w 1566818"/>
                <a:gd name="connsiteY3" fmla="*/ 99493 h 994929"/>
                <a:gd name="connsiteX4" fmla="*/ 1566818 w 1566818"/>
                <a:gd name="connsiteY4" fmla="*/ 895436 h 994929"/>
                <a:gd name="connsiteX5" fmla="*/ 1467325 w 1566818"/>
                <a:gd name="connsiteY5" fmla="*/ 994929 h 994929"/>
                <a:gd name="connsiteX6" fmla="*/ 99493 w 1566818"/>
                <a:gd name="connsiteY6" fmla="*/ 994929 h 994929"/>
                <a:gd name="connsiteX7" fmla="*/ 0 w 1566818"/>
                <a:gd name="connsiteY7" fmla="*/ 895436 h 994929"/>
                <a:gd name="connsiteX8" fmla="*/ 0 w 1566818"/>
                <a:gd name="connsiteY8" fmla="*/ 99493 h 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818" h="994929">
                  <a:moveTo>
                    <a:pt x="0" y="99493"/>
                  </a:moveTo>
                  <a:cubicBezTo>
                    <a:pt x="0" y="44545"/>
                    <a:pt x="44545" y="0"/>
                    <a:pt x="99493" y="0"/>
                  </a:cubicBezTo>
                  <a:lnTo>
                    <a:pt x="1467325" y="0"/>
                  </a:lnTo>
                  <a:cubicBezTo>
                    <a:pt x="1522273" y="0"/>
                    <a:pt x="1566818" y="44545"/>
                    <a:pt x="1566818" y="99493"/>
                  </a:cubicBezTo>
                  <a:lnTo>
                    <a:pt x="1566818" y="895436"/>
                  </a:lnTo>
                  <a:cubicBezTo>
                    <a:pt x="1566818" y="950384"/>
                    <a:pt x="1522273" y="994929"/>
                    <a:pt x="1467325" y="994929"/>
                  </a:cubicBezTo>
                  <a:lnTo>
                    <a:pt x="99493" y="994929"/>
                  </a:lnTo>
                  <a:cubicBezTo>
                    <a:pt x="44545" y="994929"/>
                    <a:pt x="0" y="950384"/>
                    <a:pt x="0" y="895436"/>
                  </a:cubicBezTo>
                  <a:lnTo>
                    <a:pt x="0" y="99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770" tIns="116770" rIns="116770" bIns="1167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altLang="en-US" sz="1200" kern="1200" dirty="0" smtClean="0">
                  <a:latin typeface="Tahoma" panose="020B0604030504040204" pitchFamily="34" charset="0"/>
                </a:rPr>
                <a:t>PT Policy</a:t>
              </a:r>
              <a:endParaRPr lang="pt-PT" sz="1200" kern="1200" dirty="0"/>
            </a:p>
          </p:txBody>
        </p:sp>
        <p:cxnSp>
          <p:nvCxnSpPr>
            <p:cNvPr id="44" name="Elbow Connector 43"/>
            <p:cNvCxnSpPr>
              <a:endCxn id="27" idx="0"/>
            </p:cNvCxnSpPr>
            <p:nvPr/>
          </p:nvCxnSpPr>
          <p:spPr>
            <a:xfrm rot="10800000" flipV="1">
              <a:off x="6125772" y="4442356"/>
              <a:ext cx="1118495" cy="12788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endCxn id="64" idx="0"/>
            </p:cNvCxnSpPr>
            <p:nvPr/>
          </p:nvCxnSpPr>
          <p:spPr>
            <a:xfrm>
              <a:off x="7244266" y="4442356"/>
              <a:ext cx="1332576" cy="12788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244266" y="4271383"/>
              <a:ext cx="0" cy="175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1" idx="0"/>
            </p:cNvCxnSpPr>
            <p:nvPr/>
          </p:nvCxnSpPr>
          <p:spPr>
            <a:xfrm rot="5400000" flipH="1" flipV="1">
              <a:off x="4152377" y="2040187"/>
              <a:ext cx="168433" cy="197333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Elbow Connector 2"/>
            <p:cNvCxnSpPr>
              <a:endCxn id="29" idx="0"/>
            </p:cNvCxnSpPr>
            <p:nvPr/>
          </p:nvCxnSpPr>
          <p:spPr>
            <a:xfrm>
              <a:off x="5223259" y="2942635"/>
              <a:ext cx="2021007" cy="16843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5" idx="0"/>
            </p:cNvCxnSpPr>
            <p:nvPr/>
          </p:nvCxnSpPr>
          <p:spPr>
            <a:xfrm flipH="1" flipV="1">
              <a:off x="5247095" y="2820771"/>
              <a:ext cx="2" cy="290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en-GB" alt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Engaging in European Preparations for WTDC-17</a:t>
            </a:r>
            <a:r>
              <a:rPr lang="pt-PT" altLang="pt-PT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26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704048780"/>
              </p:ext>
            </p:extLst>
          </p:nvPr>
        </p:nvGraphicFramePr>
        <p:xfrm>
          <a:off x="498033" y="365126"/>
          <a:ext cx="8981633" cy="66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687664"/>
            <a:ext cx="8020050" cy="3125635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pt-PT" b="1" dirty="0">
                <a:solidFill>
                  <a:schemeClr val="bg2"/>
                </a:solidFill>
                <a:latin typeface="Trebuchet MS" panose="020B0603020202020204" pitchFamily="34" charset="0"/>
              </a:rPr>
              <a:t>CEPT </a:t>
            </a:r>
            <a:r>
              <a:rPr lang="pt-PT" b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and</a:t>
            </a:r>
            <a:r>
              <a:rPr lang="pt-PT" b="1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pt-PT" b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ComITU</a:t>
            </a: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pt-PT" b="1" dirty="0" smtClean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b="1" dirty="0" err="1">
                <a:solidFill>
                  <a:srgbClr val="0161AF"/>
                </a:solidFill>
                <a:latin typeface="Trebuchet MS" panose="020B0603020202020204" pitchFamily="34" charset="0"/>
              </a:rPr>
              <a:t>Recent</a:t>
            </a:r>
            <a:r>
              <a:rPr lang="pt-PT" b="1" dirty="0">
                <a:solidFill>
                  <a:srgbClr val="0161AF"/>
                </a:solidFill>
                <a:latin typeface="Trebuchet MS" panose="020B0603020202020204" pitchFamily="34" charset="0"/>
              </a:rPr>
              <a:t> </a:t>
            </a:r>
            <a:r>
              <a:rPr lang="pt-PT" b="1" dirty="0" err="1">
                <a:solidFill>
                  <a:srgbClr val="0161AF"/>
                </a:solidFill>
                <a:latin typeface="Trebuchet MS" panose="020B0603020202020204" pitchFamily="34" charset="0"/>
              </a:rPr>
              <a:t>Activities</a:t>
            </a:r>
            <a:endParaRPr lang="pt-PT" b="1" dirty="0">
              <a:solidFill>
                <a:srgbClr val="0161AF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A </a:t>
            </a:r>
            <a:r>
              <a:rPr lang="en-US" altLang="de-DE" b="1" dirty="0">
                <a:solidFill>
                  <a:schemeClr val="bg2"/>
                </a:solidFill>
                <a:latin typeface="Trebuchet MS" panose="020B0603020202020204" pitchFamily="34" charset="0"/>
              </a:rPr>
              <a:t>path towards WTDC-17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52593"/>
            <a:ext cx="10668000" cy="477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pt-PT" sz="200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pt-PT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462987" y="1157468"/>
            <a:ext cx="9016679" cy="5378027"/>
          </a:xfrm>
          <a:prstGeom prst="bentConnector3">
            <a:avLst>
              <a:gd name="adj1" fmla="val 64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ComITU</a:t>
            </a:r>
            <a:r>
              <a:rPr lang="pt-PT" sz="2400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: </a:t>
            </a:r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Recent</a:t>
            </a:r>
            <a:r>
              <a:rPr lang="pt-PT" sz="2400" b="1" dirty="0" smtClean="0">
                <a:solidFill>
                  <a:srgbClr val="0161AF"/>
                </a:solidFill>
                <a:latin typeface="Trebuchet MS" panose="020B0603020202020204" pitchFamily="34" charset="0"/>
              </a:rPr>
              <a:t> </a:t>
            </a:r>
            <a:r>
              <a:rPr lang="pt-PT" sz="2400" b="1" dirty="0" err="1" smtClean="0">
                <a:solidFill>
                  <a:srgbClr val="0161AF"/>
                </a:solidFill>
                <a:latin typeface="Trebuchet MS" panose="020B0603020202020204" pitchFamily="34" charset="0"/>
              </a:rPr>
              <a:t>Activities</a:t>
            </a:r>
            <a:r>
              <a:rPr lang="pt-PT" sz="3200" b="1" dirty="0"/>
              <a:t/>
            </a:r>
            <a:br>
              <a:rPr lang="pt-PT" sz="3200" b="1" dirty="0"/>
            </a:br>
            <a:endParaRPr lang="pt-P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Last Meeting. Copenhagen, 6-9 September 2016;</a:t>
            </a:r>
            <a:endParaRPr lang="en-US" dirty="0"/>
          </a:p>
          <a:p>
            <a:pPr algn="just"/>
            <a:r>
              <a:rPr lang="en-US" dirty="0" smtClean="0"/>
              <a:t>Adopted 14 European Common Proposals to WTSA-16 (Your Administration is still on time to sign them);</a:t>
            </a:r>
            <a:endParaRPr lang="en-US" dirty="0"/>
          </a:p>
          <a:p>
            <a:pPr algn="just"/>
            <a:r>
              <a:rPr lang="en-US" dirty="0" smtClean="0"/>
              <a:t>Started European preparations for PP-18;</a:t>
            </a:r>
          </a:p>
          <a:p>
            <a:pPr algn="just"/>
            <a:r>
              <a:rPr lang="en-US" dirty="0" smtClean="0"/>
              <a:t>Initiated the European preparations for WTDC-17.</a:t>
            </a:r>
            <a:endParaRPr lang="en-US" dirty="0"/>
          </a:p>
          <a:p>
            <a:pPr marL="0" indent="0">
              <a:buNone/>
            </a:pPr>
            <a:endParaRPr lang="pt-PT" sz="2400" dirty="0"/>
          </a:p>
          <a:p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365125"/>
            <a:ext cx="2237361" cy="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575112" y="6352933"/>
            <a:ext cx="1110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856913" algn="r"/>
              </a:tabLst>
            </a:pPr>
            <a:r>
              <a:rPr lang="en-GB" altLang="pt-PT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Engaging in European Preparations for WTDC-17</a:t>
            </a:r>
            <a:r>
              <a:rPr lang="pt-PT" altLang="pt-PT" dirty="0" smtClean="0">
                <a:solidFill>
                  <a:srgbClr val="015EAF"/>
                </a:solidFill>
                <a:latin typeface="Trebuchet MS" panose="020B0603020202020204" pitchFamily="34" charset="0"/>
              </a:rPr>
              <a:t>	</a:t>
            </a:r>
            <a:r>
              <a:rPr lang="pt-PT" b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Budva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September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16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479</Words>
  <Application>Microsoft Office PowerPoint</Application>
  <PresentationFormat>Widescreen</PresentationFormat>
  <Paragraphs>136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CEPT and ComITU</vt:lpstr>
      <vt:lpstr>PowerPoint Presentation</vt:lpstr>
      <vt:lpstr>ComITU </vt:lpstr>
      <vt:lpstr>PowerPoint Presentation</vt:lpstr>
      <vt:lpstr>PowerPoint Presentation</vt:lpstr>
      <vt:lpstr>ComITU: Recent Activities </vt:lpstr>
      <vt:lpstr>PowerPoint Presentation</vt:lpstr>
      <vt:lpstr>A path towards WTDC-17 </vt:lpstr>
      <vt:lpstr>PowerPoint Presentation</vt:lpstr>
      <vt:lpstr>PowerPoint Presentation</vt:lpstr>
      <vt:lpstr>PowerPoint Presentation</vt:lpstr>
    </vt:vector>
  </TitlesOfParts>
  <Company>ANACOM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ICP0686</dc:creator>
  <cp:lastModifiedBy>Manuel Costa Cabral</cp:lastModifiedBy>
  <cp:revision>370</cp:revision>
  <dcterms:created xsi:type="dcterms:W3CDTF">2015-11-02T11:17:48Z</dcterms:created>
  <dcterms:modified xsi:type="dcterms:W3CDTF">2016-09-22T15:10:57Z</dcterms:modified>
</cp:coreProperties>
</file>